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61" r:id="rId3"/>
    <p:sldId id="258" r:id="rId4"/>
    <p:sldId id="259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57" r:id="rId15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3399"/>
    <a:srgbClr val="E4701E"/>
    <a:srgbClr val="E46C0A"/>
    <a:srgbClr val="0068B3"/>
    <a:srgbClr val="FF5050"/>
    <a:srgbClr val="FFFFCC"/>
    <a:srgbClr val="3366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7B6B-E7DD-4E14-BB80-D0015B5A24FD}" type="datetimeFigureOut">
              <a:rPr lang="en-US" smtClean="0"/>
              <a:pPr/>
              <a:t>12/22/2015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38FB-3065-443D-8C4D-452B9A5E4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6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038FB-3065-443D-8C4D-452B9A5E4EA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8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z="2400" b="1" smtClean="0">
              <a:solidFill>
                <a:schemeClr val="bg1"/>
              </a:solidFill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6AA7309-698A-4F37-A58F-0B7487160EF0}" type="slidenum">
              <a:rPr kumimoji="0" lang="en-US" altLang="zh-TW" smtClean="0">
                <a:latin typeface="Calibri" panose="020F0502020204030204" pitchFamily="34" charset="0"/>
                <a:ea typeface="MS PGothic" panose="020B0600070205080204" pitchFamily="34" charset="-128"/>
              </a:rPr>
              <a:pPr eaLnBrk="1" hangingPunct="1"/>
              <a:t>5</a:t>
            </a:fld>
            <a:endParaRPr kumimoji="0" lang="en-US" altLang="zh-TW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960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z="2400" b="1" smtClean="0">
              <a:solidFill>
                <a:schemeClr val="bg1"/>
              </a:solidFill>
            </a:endParaRPr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8A7E23-AF01-4069-971C-3C442F379AF6}" type="slidenum">
              <a:rPr kumimoji="0" lang="en-US" altLang="zh-TW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6</a:t>
            </a:fld>
            <a:endParaRPr kumimoji="0" lang="en-US" altLang="zh-TW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717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z="2400" b="1" smtClean="0">
              <a:solidFill>
                <a:schemeClr val="bg1"/>
              </a:solidFill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5BB67A-7083-44FC-A53A-F4035400F8AF}" type="slidenum">
              <a:rPr kumimoji="0" lang="en-US" altLang="zh-TW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7</a:t>
            </a:fld>
            <a:endParaRPr kumimoji="0" lang="en-US" altLang="zh-TW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959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038FB-3065-443D-8C4D-452B9A5E4EA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868" y="4548517"/>
            <a:ext cx="4577487" cy="1611214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51520" y="1484784"/>
            <a:ext cx="7772400" cy="990600"/>
          </a:xfrm>
          <a:effectLst>
            <a:outerShdw blurRad="50800" dist="38100" dir="2700000" sx="16000" sy="16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404813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0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Presentation Title – Use First Letter Capitals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251520" y="2492896"/>
            <a:ext cx="8071320" cy="720080"/>
          </a:xfrm>
        </p:spPr>
        <p:txBody>
          <a:bodyPr anchor="ctr" anchorCtr="0">
            <a:noAutofit/>
          </a:bodyPr>
          <a:lstStyle>
            <a:lvl1pPr marL="404813" indent="0" algn="l">
              <a:buFont typeface="Wingdings" pitchFamily="2" charset="2"/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Click to Enter Date &amp; Optional Speaker Name</a:t>
            </a:r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 flipH="1">
            <a:off x="762001" y="3384550"/>
            <a:ext cx="8358188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0"/>
            <a:ext cx="9067800" cy="720358"/>
          </a:xfrm>
        </p:spPr>
        <p:txBody>
          <a:bodyPr/>
          <a:lstStyle>
            <a:lvl1pPr marL="346075" indent="0">
              <a:defRPr/>
            </a:lvl1pPr>
          </a:lstStyle>
          <a:p>
            <a:r>
              <a:rPr lang="en-US" dirty="0" smtClean="0"/>
              <a:t>Click to Edit Title – Use First Letter Capitals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551" y="836712"/>
            <a:ext cx="8229601" cy="5256584"/>
          </a:xfrm>
        </p:spPr>
        <p:txBody>
          <a:bodyPr/>
          <a:lstStyle>
            <a:lvl1pPr>
              <a:defRPr/>
            </a:lvl1pPr>
            <a:lvl2pPr>
              <a:buClr>
                <a:srgbClr val="0068B3"/>
              </a:buClr>
              <a:defRPr/>
            </a:lvl2pPr>
            <a:lvl3pPr>
              <a:buClr>
                <a:srgbClr val="0068B3"/>
              </a:buClr>
              <a:defRPr/>
            </a:lvl3pPr>
            <a:lvl4pPr>
              <a:buClr>
                <a:srgbClr val="0068B3"/>
              </a:buClr>
              <a:defRPr/>
            </a:lvl4pPr>
            <a:lvl5pPr>
              <a:buClr>
                <a:srgbClr val="0068B3"/>
              </a:buClr>
              <a:defRPr/>
            </a:lvl5pPr>
          </a:lstStyle>
          <a:p>
            <a:pPr lvl="0"/>
            <a:r>
              <a:rPr lang="en-US" dirty="0" smtClean="0"/>
              <a:t>Click to edit slide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820472" cy="721571"/>
          </a:xfrm>
        </p:spPr>
        <p:txBody>
          <a:bodyPr/>
          <a:lstStyle>
            <a:lvl1pPr marL="0" indent="0">
              <a:defRPr baseline="0"/>
            </a:lvl1pPr>
          </a:lstStyle>
          <a:p>
            <a:r>
              <a:rPr lang="en-US" dirty="0" smtClean="0"/>
              <a:t>Click to Edit Title – Use First Letter Capitals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3551" y="836712"/>
            <a:ext cx="8229601" cy="48965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slide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28012" y="5733258"/>
            <a:ext cx="8286807" cy="428625"/>
          </a:xfrm>
          <a:solidFill>
            <a:srgbClr val="E4701E"/>
          </a:solidFill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smtClean="0"/>
              <a:t>Click to edit takeaway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0"/>
            <a:ext cx="9067800" cy="721571"/>
          </a:xfrm>
        </p:spPr>
        <p:txBody>
          <a:bodyPr/>
          <a:lstStyle>
            <a:lvl1pPr marL="346075" indent="0">
              <a:defRPr/>
            </a:lvl1pPr>
          </a:lstStyle>
          <a:p>
            <a:r>
              <a:rPr lang="en-US" dirty="0" smtClean="0"/>
              <a:t>Click to Edit Title – Use First Letter Capitals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5" y="6172197"/>
            <a:ext cx="1912945" cy="673331"/>
          </a:xfrm>
          <a:prstGeom prst="rect">
            <a:avLst/>
          </a:prstGeom>
        </p:spPr>
      </p:pic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457201" y="1135693"/>
            <a:ext cx="8286750" cy="924741"/>
          </a:xfrm>
        </p:spPr>
        <p:txBody>
          <a:bodyPr anchor="ctr"/>
          <a:lstStyle>
            <a:lvl1pPr marL="173038" indent="0">
              <a:defRPr sz="4000" b="0" i="0" baseline="0">
                <a:solidFill>
                  <a:srgbClr val="0D0D0D"/>
                </a:solidFill>
                <a:effectLst>
                  <a:outerShdw blurRad="38100" dist="38100" dir="2700000" algn="tl" rotWithShape="0">
                    <a:schemeClr val="bg1">
                      <a:lumMod val="85000"/>
                    </a:scheme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4" y="2600327"/>
            <a:ext cx="8031162" cy="684659"/>
          </a:xfrm>
        </p:spPr>
        <p:txBody>
          <a:bodyPr/>
          <a:lstStyle>
            <a:lvl1pPr marL="173038" indent="0">
              <a:buFontTx/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2pPr>
            <a:lvl3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3pPr>
            <a:lvl4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4pPr>
            <a:lvl5pPr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Subheader</a:t>
            </a:r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788" y="6337300"/>
            <a:ext cx="6692900" cy="0"/>
          </a:xfrm>
          <a:prstGeom prst="line">
            <a:avLst/>
          </a:prstGeom>
          <a:ln w="127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>
            <a:cxnSpLocks noChangeShapeType="1"/>
          </p:cNvCxnSpPr>
          <p:nvPr userDrawn="1"/>
        </p:nvCxnSpPr>
        <p:spPr bwMode="auto">
          <a:xfrm flipH="1">
            <a:off x="512763" y="2300288"/>
            <a:ext cx="8605837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4398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69" y="2137895"/>
            <a:ext cx="6419387" cy="22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0"/>
            <a:ext cx="9067800" cy="726204"/>
          </a:xfrm>
        </p:spPr>
        <p:txBody>
          <a:bodyPr/>
          <a:lstStyle>
            <a:lvl1pPr marL="346075" indent="0">
              <a:defRPr/>
            </a:lvl1pPr>
          </a:lstStyle>
          <a:p>
            <a:r>
              <a:rPr lang="en-US" dirty="0" smtClean="0"/>
              <a:t>Click to Edit Title – Use First Letter Capitals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3552" y="836712"/>
            <a:ext cx="4038600" cy="525658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slide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36712"/>
            <a:ext cx="4038600" cy="525658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slide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-1"/>
            <a:ext cx="9067800" cy="724991"/>
          </a:xfrm>
        </p:spPr>
        <p:txBody>
          <a:bodyPr/>
          <a:lstStyle>
            <a:lvl1pPr marL="346075" indent="0">
              <a:defRPr/>
            </a:lvl1pPr>
          </a:lstStyle>
          <a:p>
            <a:r>
              <a:rPr lang="en-US" dirty="0" smtClean="0"/>
              <a:t>Click to Edit Title – Use First Letter Capitals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684382" y="836714"/>
            <a:ext cx="4271955" cy="51866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3553" y="846190"/>
            <a:ext cx="4128448" cy="51736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slide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-1528233" y="986823"/>
            <a:ext cx="1371600" cy="307777"/>
          </a:xfrm>
          <a:prstGeom prst="rect">
            <a:avLst/>
          </a:prstGeom>
          <a:solidFill>
            <a:srgbClr val="E470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3C3C"/>
                </a:solidFill>
                <a:latin typeface="Arial"/>
              </a:rPr>
              <a:t>228-112-30</a:t>
            </a:r>
            <a:endParaRPr lang="en-US" sz="1400" b="1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76199" y="0"/>
            <a:ext cx="9067801" cy="72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346075" lvl="0" indent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Title – Use First Letter Capitals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3551" y="836712"/>
            <a:ext cx="822960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slide text</a:t>
            </a:r>
          </a:p>
          <a:p>
            <a:pPr marL="568325" lvl="1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798513" lvl="2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̶"/>
            </a:pPr>
            <a:r>
              <a:rPr lang="en-US" dirty="0" smtClean="0"/>
              <a:t>Third level</a:t>
            </a:r>
          </a:p>
          <a:p>
            <a:pPr marL="1087438" lvl="3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–"/>
            </a:pPr>
            <a:r>
              <a:rPr lang="en-US" dirty="0" smtClean="0"/>
              <a:t>Fourth level</a:t>
            </a:r>
          </a:p>
          <a:p>
            <a:pPr marL="1319213" lvl="4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̶"/>
            </a:pPr>
            <a:r>
              <a:rPr lang="en-US" dirty="0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57188" y="6662738"/>
            <a:ext cx="15033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45720"/>
          <a:lstStyle/>
          <a:p>
            <a:pPr algn="r">
              <a:defRPr/>
            </a:pP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3446227" y="6477000"/>
            <a:ext cx="2580500" cy="304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P. </a:t>
            </a:r>
            <a:fld id="{CD4C8949-C9DC-45DF-913E-FFCC058F4431}" type="slidenum"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pPr algn="ctr"/>
              <a:t>‹#›</a:t>
            </a:fld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b="1" dirty="0" smtClean="0">
                <a:solidFill>
                  <a:schemeClr val="bg1">
                    <a:lumMod val="50000"/>
                  </a:schemeClr>
                </a:solidFill>
              </a:rPr>
              <a:t>|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SunEdison Semiconductor</a:t>
            </a:r>
            <a:r>
              <a:rPr lang="en-US" sz="800" baseline="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Confidential   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8788" y="6337300"/>
            <a:ext cx="6692900" cy="0"/>
          </a:xfrm>
          <a:prstGeom prst="line">
            <a:avLst/>
          </a:prstGeom>
          <a:ln w="12700" cmpd="sng">
            <a:solidFill>
              <a:srgbClr val="E46C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4"/>
          <p:cNvCxnSpPr>
            <a:cxnSpLocks noChangeShapeType="1"/>
          </p:cNvCxnSpPr>
          <p:nvPr/>
        </p:nvCxnSpPr>
        <p:spPr bwMode="auto">
          <a:xfrm flipH="1">
            <a:off x="466726" y="723900"/>
            <a:ext cx="8220075" cy="0"/>
          </a:xfrm>
          <a:prstGeom prst="line">
            <a:avLst/>
          </a:prstGeom>
          <a:noFill/>
          <a:ln w="50800" cap="sq" algn="ctr">
            <a:solidFill>
              <a:srgbClr val="E46C0A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55" y="6172197"/>
            <a:ext cx="1912945" cy="67333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1524000" y="1359932"/>
            <a:ext cx="1371600" cy="307777"/>
          </a:xfrm>
          <a:prstGeom prst="rect">
            <a:avLst/>
          </a:prstGeom>
          <a:solidFill>
            <a:srgbClr val="FAC4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3C3C"/>
                </a:solidFill>
                <a:latin typeface="Arial"/>
              </a:rPr>
              <a:t>250-196-151</a:t>
            </a:r>
            <a:endParaRPr lang="en-US" sz="1400" b="1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-1524000" y="1729264"/>
            <a:ext cx="1371600" cy="307777"/>
          </a:xfrm>
          <a:prstGeom prst="rect">
            <a:avLst/>
          </a:prstGeom>
          <a:solidFill>
            <a:srgbClr val="1F497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31-73-125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524000" y="2076292"/>
            <a:ext cx="1371600" cy="307777"/>
          </a:xfrm>
          <a:prstGeom prst="rect">
            <a:avLst/>
          </a:prstGeom>
          <a:solidFill>
            <a:srgbClr val="006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3C3C"/>
                </a:solidFill>
                <a:latin typeface="Arial"/>
              </a:rPr>
              <a:t>0-104-179</a:t>
            </a:r>
            <a:endParaRPr lang="en-US" sz="1400" b="1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524000" y="2445624"/>
            <a:ext cx="137160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3C3C"/>
                </a:solidFill>
                <a:latin typeface="Arial"/>
              </a:rPr>
              <a:t>255-192-0</a:t>
            </a:r>
            <a:endParaRPr lang="en-US" sz="1400" b="1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536700" y="2817378"/>
            <a:ext cx="1371600" cy="307777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3C3C3C"/>
                </a:solidFill>
                <a:latin typeface="Arial"/>
              </a:rPr>
              <a:t>0-102-0</a:t>
            </a:r>
            <a:endParaRPr lang="en-US" sz="1400" b="1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-1536700" y="3186710"/>
            <a:ext cx="1371600" cy="307777"/>
          </a:xfrm>
          <a:prstGeom prst="rect">
            <a:avLst/>
          </a:prstGeom>
          <a:solidFill>
            <a:srgbClr val="3F3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63-63-63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98" r:id="rId3"/>
    <p:sldLayoutId id="2147483662" r:id="rId4"/>
    <p:sldLayoutId id="2147483704" r:id="rId5"/>
    <p:sldLayoutId id="2147483705" r:id="rId6"/>
    <p:sldLayoutId id="2147483660" r:id="rId7"/>
    <p:sldLayoutId id="2147483702" r:id="rId8"/>
  </p:sldLayoutIdLst>
  <p:timing>
    <p:tnLst>
      <p:par>
        <p:cTn id="1" dur="indefinite" restart="never" nodeType="tmRoot"/>
      </p:par>
    </p:tnLst>
  </p:timing>
  <p:txStyles>
    <p:titleStyle>
      <a:lvl1pPr marL="404813" indent="-58738" algn="l" rtl="0" eaLnBrk="1" fontAlgn="base" hangingPunct="1">
        <a:spcBef>
          <a:spcPct val="0"/>
        </a:spcBef>
        <a:spcAft>
          <a:spcPct val="0"/>
        </a:spcAft>
        <a:defRPr lang="en-US" sz="3200" baseline="0" dirty="0" smtClean="0">
          <a:solidFill>
            <a:schemeClr val="tx1">
              <a:lumMod val="65000"/>
              <a:lumOff val="3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88925" indent="-288925" algn="l" rtl="0" eaLnBrk="1" fontAlgn="base" hangingPunct="1">
        <a:spcBef>
          <a:spcPct val="20000"/>
        </a:spcBef>
        <a:spcAft>
          <a:spcPct val="0"/>
        </a:spcAft>
        <a:buClr>
          <a:srgbClr val="0068B3"/>
        </a:buClr>
        <a:buSzPct val="120000"/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794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110000"/>
        <a:buFont typeface="Arial" pitchFamily="34" charset="0"/>
        <a:buChar char="•"/>
        <a:defRPr lang="en-US" sz="2000" dirty="0" smtClean="0">
          <a:solidFill>
            <a:schemeClr val="tx1">
              <a:lumMod val="65000"/>
              <a:lumOff val="35000"/>
            </a:schemeClr>
          </a:solidFill>
          <a:latin typeface="+mn-lt"/>
          <a:cs typeface="+mn-cs"/>
        </a:defRPr>
      </a:lvl2pPr>
      <a:lvl3pPr marL="798513" indent="-173038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̶"/>
        <a:defRPr lang="en-US" dirty="0" smtClean="0">
          <a:solidFill>
            <a:schemeClr val="tx1">
              <a:lumMod val="50000"/>
              <a:lumOff val="50000"/>
            </a:schemeClr>
          </a:solidFill>
          <a:latin typeface="+mn-lt"/>
          <a:cs typeface="+mn-cs"/>
        </a:defRPr>
      </a:lvl3pPr>
      <a:lvl4pPr marL="1087438" indent="-230188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lang="en-US" sz="1600" dirty="0" smtClean="0">
          <a:solidFill>
            <a:schemeClr val="tx1">
              <a:lumMod val="50000"/>
              <a:lumOff val="50000"/>
            </a:schemeClr>
          </a:solidFill>
          <a:latin typeface="+mn-lt"/>
          <a:cs typeface="+mn-cs"/>
        </a:defRPr>
      </a:lvl4pPr>
      <a:lvl5pPr marL="1319213" indent="-173038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Font typeface="Arial" pitchFamily="34" charset="0"/>
        <a:buChar char="̶"/>
        <a:defRPr lang="en-US" sz="1400" dirty="0" smtClean="0">
          <a:solidFill>
            <a:schemeClr val="tx1">
              <a:lumMod val="50000"/>
              <a:lumOff val="50000"/>
            </a:schemeClr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035" y="1825328"/>
            <a:ext cx="7890686" cy="1728578"/>
          </a:xfrm>
        </p:spPr>
        <p:txBody>
          <a:bodyPr>
            <a:normAutofit fontScale="90000"/>
          </a:bodyPr>
          <a:lstStyle/>
          <a:p>
            <a:r>
              <a:rPr lang="zh-TW" altLang="en-US" sz="4200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中德電子材料</a:t>
            </a:r>
            <a:r>
              <a:rPr lang="zh-TW" altLang="en-US" sz="4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股份有限公司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/>
            </a:r>
            <a:b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</a:br>
            <a:r>
              <a:rPr lang="en-US" altLang="zh-TW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Taisil</a:t>
            </a: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Electronic Materials Corp.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/>
            </a:r>
            <a:b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551" y="115141"/>
            <a:ext cx="8820472" cy="721571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Taisil’s</a:t>
            </a:r>
            <a:r>
              <a:rPr lang="en-US" altLang="zh-TW" dirty="0"/>
              <a:t> </a:t>
            </a:r>
            <a:r>
              <a:rPr lang="en-US" altLang="zh-TW" dirty="0" smtClean="0"/>
              <a:t>Award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>
                <a:latin typeface="+mn-ea"/>
              </a:rPr>
              <a:t>2014</a:t>
            </a:r>
            <a:r>
              <a:rPr lang="zh-TW" altLang="en-US" sz="2400" dirty="0">
                <a:latin typeface="+mn-ea"/>
              </a:rPr>
              <a:t>年</a:t>
            </a:r>
            <a:r>
              <a:rPr lang="en-US" altLang="zh-TW" sz="2400" dirty="0">
                <a:latin typeface="+mn-ea"/>
              </a:rPr>
              <a:t>10</a:t>
            </a:r>
            <a:r>
              <a:rPr lang="zh-TW" altLang="en-US" sz="2400" dirty="0">
                <a:latin typeface="+mn-ea"/>
              </a:rPr>
              <a:t>月薛總經理獲頒商業總會金商獎</a:t>
            </a:r>
            <a:endParaRPr lang="en-US" altLang="zh-TW" sz="2400" dirty="0">
              <a:latin typeface="+mn-ea"/>
            </a:endParaRP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3482748"/>
            <a:ext cx="4064718" cy="246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8" y="1360934"/>
            <a:ext cx="4389672" cy="25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76" y="1140215"/>
            <a:ext cx="1075084" cy="225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9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551" y="115139"/>
            <a:ext cx="8820472" cy="721571"/>
          </a:xfrm>
        </p:spPr>
        <p:txBody>
          <a:bodyPr/>
          <a:lstStyle/>
          <a:p>
            <a:r>
              <a:rPr lang="en-US" altLang="zh-TW" dirty="0" smtClean="0"/>
              <a:t>Recruiting</a:t>
            </a:r>
            <a:r>
              <a:rPr lang="zh-TW" altLang="en-US" dirty="0" smtClean="0"/>
              <a:t>─</a:t>
            </a:r>
            <a:r>
              <a:rPr lang="en-US" altLang="zh-TW" dirty="0" smtClean="0"/>
              <a:t>2016 RD Substitute Services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551" y="922437"/>
            <a:ext cx="8229601" cy="4896544"/>
          </a:xfrm>
        </p:spPr>
        <p:txBody>
          <a:bodyPr/>
          <a:lstStyle/>
          <a:p>
            <a:r>
              <a:rPr lang="en-US" altLang="zh-TW" sz="2400" dirty="0"/>
              <a:t>【2016</a:t>
            </a:r>
            <a:r>
              <a:rPr lang="zh-TW" altLang="en-US" sz="2400" dirty="0"/>
              <a:t>研發替代役</a:t>
            </a:r>
            <a:r>
              <a:rPr lang="en-US" altLang="zh-TW" sz="2400" dirty="0"/>
              <a:t>】</a:t>
            </a:r>
            <a:r>
              <a:rPr lang="zh-TW" altLang="en-US" sz="2400" dirty="0"/>
              <a:t>研發</a:t>
            </a:r>
            <a:r>
              <a:rPr lang="zh-TW" altLang="en-US" sz="2400" dirty="0" smtClean="0"/>
              <a:t>工程師</a:t>
            </a:r>
            <a:endParaRPr lang="zh-TW" altLang="en-US" sz="2400" dirty="0"/>
          </a:p>
          <a:p>
            <a:pPr marL="0" indent="0">
              <a:buNone/>
            </a:pPr>
            <a:r>
              <a:rPr lang="zh-TW" altLang="en-US" sz="2400" dirty="0" smtClean="0"/>
              <a:t>   工作內容</a:t>
            </a:r>
            <a:r>
              <a:rPr lang="zh-TW" altLang="en-US" sz="2400" dirty="0"/>
              <a:t>：從事有關矽晶圓研發製程相關工作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zh-TW" altLang="en-US" sz="2400" dirty="0" smtClean="0"/>
              <a:t>科系要求：</a:t>
            </a:r>
            <a:r>
              <a:rPr lang="zh-TW" altLang="en-US" sz="2400" dirty="0"/>
              <a:t>材料</a:t>
            </a:r>
            <a:r>
              <a:rPr lang="zh-TW" altLang="en-US" sz="2400" dirty="0" smtClean="0"/>
              <a:t>工程或化學</a:t>
            </a:r>
            <a:r>
              <a:rPr lang="zh-TW" altLang="en-US" sz="2400" dirty="0"/>
              <a:t>工程系</a:t>
            </a:r>
            <a:r>
              <a:rPr lang="zh-TW" altLang="en-US" sz="2400" dirty="0" smtClean="0"/>
              <a:t>所</a:t>
            </a:r>
            <a:endParaRPr lang="en-US" altLang="zh-TW" sz="2400" dirty="0" smtClean="0"/>
          </a:p>
          <a:p>
            <a:r>
              <a:rPr lang="zh-TW" altLang="en-US" sz="2400" dirty="0" smtClean="0"/>
              <a:t>需求人數：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人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26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551" y="115139"/>
            <a:ext cx="8820472" cy="721571"/>
          </a:xfrm>
        </p:spPr>
        <p:txBody>
          <a:bodyPr/>
          <a:lstStyle/>
          <a:p>
            <a:r>
              <a:rPr lang="en-US" altLang="zh-TW" dirty="0" smtClean="0"/>
              <a:t>Recruiting</a:t>
            </a:r>
            <a:r>
              <a:rPr lang="zh-TW" altLang="en-US" dirty="0" smtClean="0"/>
              <a:t>─</a:t>
            </a:r>
            <a:r>
              <a:rPr lang="en-US" altLang="zh-TW" dirty="0" smtClean="0"/>
              <a:t>2016 </a:t>
            </a:r>
            <a:r>
              <a:rPr lang="en-US" altLang="zh-TW" dirty="0"/>
              <a:t>RD Substitute Services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6876" y="931962"/>
            <a:ext cx="8229601" cy="4896544"/>
          </a:xfrm>
        </p:spPr>
        <p:txBody>
          <a:bodyPr/>
          <a:lstStyle/>
          <a:p>
            <a:r>
              <a:rPr lang="en-US" altLang="zh-TW" sz="2400" dirty="0"/>
              <a:t>【2016</a:t>
            </a:r>
            <a:r>
              <a:rPr lang="zh-TW" altLang="en-US" sz="2400" dirty="0"/>
              <a:t>研發替代役</a:t>
            </a:r>
            <a:r>
              <a:rPr lang="en-US" altLang="zh-TW" sz="2400" dirty="0"/>
              <a:t>】</a:t>
            </a:r>
            <a:r>
              <a:rPr lang="zh-TW" altLang="en-US" sz="2400" dirty="0"/>
              <a:t>製程</a:t>
            </a:r>
            <a:r>
              <a:rPr lang="zh-TW" altLang="en-US" sz="2400" dirty="0" smtClean="0"/>
              <a:t>工程師</a:t>
            </a:r>
            <a:endParaRPr lang="zh-TW" altLang="en-US" sz="2400" dirty="0"/>
          </a:p>
          <a:p>
            <a:r>
              <a:rPr lang="zh-TW" altLang="en-US" sz="2400" dirty="0"/>
              <a:t>工作</a:t>
            </a:r>
            <a:r>
              <a:rPr lang="zh-TW" altLang="en-US" sz="2400" dirty="0" smtClean="0"/>
              <a:t>內容：</a:t>
            </a:r>
            <a:endParaRPr lang="zh-TW" altLang="en-US" sz="2400" dirty="0"/>
          </a:p>
          <a:p>
            <a:pPr marL="0" indent="0">
              <a:buNone/>
            </a:pPr>
            <a:r>
              <a:rPr lang="en-US" altLang="zh-TW" sz="2400" dirty="0" smtClean="0"/>
              <a:t>   1</a:t>
            </a:r>
            <a:r>
              <a:rPr lang="en-US" altLang="zh-TW" sz="2400" dirty="0"/>
              <a:t>.</a:t>
            </a:r>
            <a:r>
              <a:rPr lang="zh-TW" altLang="en-US" sz="2400" dirty="0"/>
              <a:t>負責主持及領導製程改善與研發專案。</a:t>
            </a:r>
            <a:br>
              <a:rPr lang="zh-TW" altLang="en-US" sz="2400" dirty="0"/>
            </a:br>
            <a:r>
              <a:rPr lang="zh-TW" altLang="en-US" sz="2400" dirty="0" smtClean="0"/>
              <a:t>   </a:t>
            </a:r>
            <a:r>
              <a:rPr lang="en-US" altLang="zh-TW" sz="2400" dirty="0" smtClean="0"/>
              <a:t>2</a:t>
            </a:r>
            <a:r>
              <a:rPr lang="en-US" altLang="zh-TW" sz="2400" dirty="0"/>
              <a:t>.</a:t>
            </a:r>
            <a:r>
              <a:rPr lang="zh-TW" altLang="en-US" sz="2400" dirty="0"/>
              <a:t>每日產品良率之監控、分析與改善。</a:t>
            </a:r>
            <a:br>
              <a:rPr lang="zh-TW" altLang="en-US" sz="2400" dirty="0"/>
            </a:br>
            <a:r>
              <a:rPr lang="zh-TW" altLang="en-US" sz="2400" dirty="0" smtClean="0"/>
              <a:t>   </a:t>
            </a:r>
            <a:r>
              <a:rPr lang="en-US" altLang="zh-TW" sz="2400" dirty="0" smtClean="0"/>
              <a:t>3</a:t>
            </a:r>
            <a:r>
              <a:rPr lang="en-US" altLang="zh-TW" sz="2400" dirty="0"/>
              <a:t>.</a:t>
            </a:r>
            <a:r>
              <a:rPr lang="zh-TW" altLang="en-US" sz="2400" dirty="0"/>
              <a:t>支援製程中之生產</a:t>
            </a:r>
            <a:r>
              <a:rPr lang="en-US" altLang="zh-TW" sz="2400" dirty="0"/>
              <a:t>/</a:t>
            </a:r>
            <a:r>
              <a:rPr lang="zh-TW" altLang="en-US" sz="2400" dirty="0"/>
              <a:t>設備</a:t>
            </a:r>
            <a:r>
              <a:rPr lang="en-US" altLang="zh-TW" sz="2400" dirty="0"/>
              <a:t>/</a:t>
            </a:r>
            <a:r>
              <a:rPr lang="zh-TW" altLang="en-US" sz="2400" dirty="0"/>
              <a:t>耗材等問題。</a:t>
            </a:r>
            <a:br>
              <a:rPr lang="zh-TW" altLang="en-US" sz="2400" dirty="0"/>
            </a:br>
            <a:r>
              <a:rPr lang="zh-TW" altLang="en-US" sz="2400" dirty="0" smtClean="0"/>
              <a:t>   </a:t>
            </a:r>
            <a:r>
              <a:rPr lang="en-US" altLang="zh-TW" sz="2400" dirty="0" smtClean="0"/>
              <a:t>4</a:t>
            </a:r>
            <a:r>
              <a:rPr lang="en-US" altLang="zh-TW" sz="2400" dirty="0"/>
              <a:t>.</a:t>
            </a:r>
            <a:r>
              <a:rPr lang="zh-TW" altLang="en-US" sz="2400" dirty="0"/>
              <a:t>支援產品生產率與生產週期之改善與每週生產良率</a:t>
            </a:r>
            <a:r>
              <a:rPr lang="zh-TW" altLang="en-US" sz="2400" dirty="0" smtClean="0"/>
              <a:t>之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</a:t>
            </a:r>
            <a:r>
              <a:rPr lang="zh-TW" altLang="en-US" sz="2400" dirty="0" smtClean="0"/>
              <a:t>監控</a:t>
            </a:r>
            <a:r>
              <a:rPr lang="zh-TW" altLang="en-US" sz="2400" dirty="0"/>
              <a:t>、</a:t>
            </a:r>
            <a:r>
              <a:rPr lang="zh-TW" altLang="en-US" sz="2400" dirty="0" smtClean="0"/>
              <a:t>分析</a:t>
            </a:r>
            <a:r>
              <a:rPr lang="zh-TW" altLang="en-US" sz="2400" dirty="0"/>
              <a:t>、改善與報告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科系要求：材料工程或化學工程系所</a:t>
            </a:r>
            <a:endParaRPr lang="en-US" altLang="zh-TW" sz="2400" dirty="0" smtClean="0"/>
          </a:p>
          <a:p>
            <a:r>
              <a:rPr lang="zh-TW" altLang="en-US" sz="2400" dirty="0" smtClean="0"/>
              <a:t>需求人數：</a:t>
            </a:r>
            <a:r>
              <a:rPr lang="en-US" altLang="zh-TW" sz="2400" dirty="0" smtClean="0"/>
              <a:t>7</a:t>
            </a:r>
            <a:r>
              <a:rPr lang="zh-TW" altLang="en-US" sz="2400" dirty="0" smtClean="0"/>
              <a:t>人</a:t>
            </a:r>
            <a:endParaRPr lang="zh-TW" altLang="en-US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1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551" y="115141"/>
            <a:ext cx="8820472" cy="721571"/>
          </a:xfrm>
        </p:spPr>
        <p:txBody>
          <a:bodyPr/>
          <a:lstStyle/>
          <a:p>
            <a:r>
              <a:rPr lang="en-US" altLang="zh-TW" dirty="0" smtClean="0"/>
              <a:t>Contact window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551" y="960537"/>
            <a:ext cx="8229601" cy="4896544"/>
          </a:xfrm>
        </p:spPr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人力銀行搜尋「</a:t>
            </a:r>
            <a:r>
              <a:rPr lang="zh-TW" altLang="en-US" b="1" dirty="0" smtClean="0">
                <a:solidFill>
                  <a:srgbClr val="0000FF"/>
                </a:solidFill>
              </a:rPr>
              <a:t>中德電子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中德電子 人力資源處  張小姐 及</a:t>
            </a:r>
            <a:r>
              <a:rPr lang="zh-TW" altLang="en-US" dirty="0"/>
              <a:t> </a:t>
            </a:r>
            <a:r>
              <a:rPr lang="zh-TW" altLang="en-US" dirty="0" smtClean="0"/>
              <a:t>何</a:t>
            </a:r>
            <a:r>
              <a:rPr lang="zh-TW" altLang="en-US" dirty="0"/>
              <a:t>小姐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03-5783131#1300/1221</a:t>
            </a:r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Chloe.chang@sunedisonsemi.com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134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62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854" y="107476"/>
            <a:ext cx="9067800" cy="720358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6918" y="925489"/>
            <a:ext cx="8229601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中德電子材料股份有限公司為美商</a:t>
            </a:r>
            <a:r>
              <a:rPr lang="en-US" altLang="zh-TW" sz="140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SunEdison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Semiconductor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Limited(SSL) 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(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前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MEMC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在台之分公司。</a:t>
            </a:r>
            <a:endParaRPr lang="en-US" altLang="zh-TW" sz="1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SunEdison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Semiconductor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於日本、韓國、義大利及馬來西亞，均有工廠據點。</a:t>
            </a:r>
            <a:endParaRPr lang="en-US" altLang="zh-TW" sz="1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本公司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為美商休斯電子材料 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(MEMC)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在國內設立第一家高科技八吋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IC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矽晶圓生產公司，於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2014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年</a:t>
            </a:r>
            <a:endParaRPr lang="en-US" altLang="zh-TW" sz="1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6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月更名為</a:t>
            </a:r>
            <a:r>
              <a:rPr lang="en-US" altLang="zh-TW" sz="1400" dirty="0" err="1">
                <a:solidFill>
                  <a:schemeClr val="accent4">
                    <a:lumMod val="85000"/>
                    <a:lumOff val="15000"/>
                  </a:schemeClr>
                </a:solidFill>
              </a:rPr>
              <a:t>SunedisonSemiconductor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。</a:t>
            </a:r>
            <a:endParaRPr lang="en-US" altLang="zh-TW" sz="1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本公司以最先進的技術進行長晶、切割、拋光乃至磊晶等一貫作業製程，產出的矽晶圓不僅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適用</a:t>
            </a:r>
            <a:endParaRPr lang="en-US" altLang="zh-TW" sz="1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當前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積體電路製造標準，亦符合下一代深次微米製程技術之品質要求。 </a:t>
            </a:r>
          </a:p>
          <a:p>
            <a:pPr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《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天下雜誌 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No. 547》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報導：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2014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年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2000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大，中德電子名列第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289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名，稅後純益第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100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名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，</a:t>
            </a:r>
            <a:endParaRPr lang="en-US" altLang="zh-TW" sz="1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獲利率第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93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名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。</a:t>
            </a:r>
            <a:endParaRPr lang="en-US" altLang="zh-TW" sz="1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《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天下雜誌 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No.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572》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報導：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2015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年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2000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大，中德電子名列第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291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名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，稅後純益第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125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名，</a:t>
            </a:r>
            <a:endParaRPr lang="en-US" altLang="zh-TW" sz="1400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    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獲利率第</a:t>
            </a:r>
            <a:r>
              <a:rPr lang="en-US" altLang="zh-TW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148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名。</a:t>
            </a:r>
            <a:endParaRPr lang="zh-TW" altLang="en-US" sz="1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《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美國商業週刊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》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報導：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MEMC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名列世界前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100</a:t>
            </a:r>
            <a:r>
              <a:rPr lang="zh-TW" altLang="en-US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大科技業的第</a:t>
            </a:r>
            <a:r>
              <a:rPr lang="en-US" altLang="zh-TW" sz="1400" dirty="0">
                <a:solidFill>
                  <a:schemeClr val="accent4">
                    <a:lumMod val="85000"/>
                    <a:lumOff val="15000"/>
                  </a:schemeClr>
                </a:solidFill>
              </a:rPr>
              <a:t>39</a:t>
            </a:r>
            <a:r>
              <a:rPr lang="zh-TW" altLang="en-US" sz="14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名。</a:t>
            </a:r>
            <a:endParaRPr lang="zh-TW" altLang="en-US" sz="1400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  <a:p>
            <a:endParaRPr lang="zh-TW" altLang="en-US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3551" y="115139"/>
            <a:ext cx="8820472" cy="721571"/>
          </a:xfrm>
        </p:spPr>
        <p:txBody>
          <a:bodyPr/>
          <a:lstStyle/>
          <a:p>
            <a:r>
              <a:rPr lang="en-US" altLang="zh-TW" dirty="0" err="1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SunEdison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 SEMI Manufacturing Locations</a:t>
            </a:r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836710"/>
            <a:ext cx="85915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551" y="115139"/>
            <a:ext cx="8820472" cy="721571"/>
          </a:xfrm>
        </p:spPr>
        <p:txBody>
          <a:bodyPr/>
          <a:lstStyle/>
          <a:p>
            <a:r>
              <a:rPr lang="en-US" altLang="zh-TW" dirty="0" err="1" smtClean="0"/>
              <a:t>Taisil’s</a:t>
            </a:r>
            <a:r>
              <a:rPr lang="en-US" altLang="zh-TW" dirty="0" smtClean="0"/>
              <a:t> Location</a:t>
            </a:r>
            <a:endParaRPr lang="zh-TW" alt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0023" y="768266"/>
            <a:ext cx="9144000" cy="88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293" tIns="40147" rIns="80293" bIns="40147">
            <a:spAutoFit/>
          </a:bodyPr>
          <a:lstStyle>
            <a:lvl1pPr defTabSz="803275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803275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803275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803275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803275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8032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   </a:t>
            </a:r>
            <a:r>
              <a:rPr kumimoji="0" lang="en-US" altLang="zh-TW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Add: </a:t>
            </a:r>
            <a:r>
              <a:rPr kumimoji="0" lang="en-US" altLang="zh-TW" sz="2100" b="1" dirty="0">
                <a:solidFill>
                  <a:srgbClr val="003399"/>
                </a:solidFill>
                <a:latin typeface="Arial" panose="020B0604020202020204" pitchFamily="34" charset="0"/>
              </a:rPr>
              <a:t>No.2, Creation Road1, </a:t>
            </a:r>
            <a:r>
              <a:rPr kumimoji="0" lang="en-US" altLang="zh-TW" sz="1900" b="1" dirty="0">
                <a:solidFill>
                  <a:srgbClr val="003399"/>
                </a:solidFill>
                <a:latin typeface="Arial" panose="020B0604020202020204" pitchFamily="34" charset="0"/>
              </a:rPr>
              <a:t>Hsinchu</a:t>
            </a:r>
            <a:r>
              <a:rPr kumimoji="0" lang="en-US" altLang="zh-TW" sz="2100" b="1" dirty="0">
                <a:solidFill>
                  <a:srgbClr val="003399"/>
                </a:solidFill>
                <a:latin typeface="Arial" panose="020B0604020202020204" pitchFamily="34" charset="0"/>
              </a:rPr>
              <a:t> Science Park, Taiwan, R.O.C</a:t>
            </a:r>
            <a:r>
              <a:rPr kumimoji="0" lang="en-US" altLang="zh-TW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kumimoji="0" lang="en-US" altLang="zh-TW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 </a:t>
            </a:r>
            <a:r>
              <a:rPr kumimoji="0" lang="zh-TW" altLang="en-US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  新竹科學園區研新一路</a:t>
            </a:r>
            <a:r>
              <a:rPr kumimoji="0" lang="en-US" altLang="zh-TW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2</a:t>
            </a:r>
            <a:r>
              <a:rPr kumimoji="0" lang="zh-TW" altLang="en-US" sz="2100" b="1" dirty="0" smtClean="0">
                <a:solidFill>
                  <a:srgbClr val="003399"/>
                </a:solidFill>
                <a:latin typeface="Arial" panose="020B0604020202020204" pitchFamily="34" charset="0"/>
              </a:rPr>
              <a:t>號</a:t>
            </a:r>
            <a:endParaRPr kumimoji="0" lang="zh-TW" altLang="en-US" sz="2100" b="1" dirty="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3" y="1770242"/>
            <a:ext cx="3924332" cy="433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37" y="1770242"/>
            <a:ext cx="3996928" cy="37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1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000" b="1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Page </a:t>
            </a:r>
            <a:fld id="{BCFC89AE-D1EE-4C84-BD4D-22BBF2A7D90F}" type="slidenum">
              <a:rPr kumimoji="0" lang="en-US" altLang="zh-TW" sz="1000" b="1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pPr algn="ctr" eaLnBrk="1" hangingPunct="1"/>
              <a:t>5</a:t>
            </a:fld>
            <a:endParaRPr kumimoji="0" lang="en-US" altLang="zh-TW" sz="1000" b="1">
              <a:solidFill>
                <a:schemeClr val="bg1"/>
              </a:solidFill>
              <a:latin typeface="Arial" panose="020B0604020202020204" pitchFamily="34" charset="0"/>
              <a:ea typeface="細明體" panose="02020509000000000000" pitchFamily="49" charset="-120"/>
            </a:endParaRPr>
          </a:p>
        </p:txBody>
      </p:sp>
      <p:sp>
        <p:nvSpPr>
          <p:cNvPr id="14339" name="手繪多邊形 8"/>
          <p:cNvSpPr>
            <a:spLocks/>
          </p:cNvSpPr>
          <p:nvPr/>
        </p:nvSpPr>
        <p:spPr bwMode="auto">
          <a:xfrm>
            <a:off x="0" y="650875"/>
            <a:ext cx="7993063" cy="5283200"/>
          </a:xfrm>
          <a:custGeom>
            <a:avLst/>
            <a:gdLst>
              <a:gd name="T0" fmla="*/ 0 w 7992363"/>
              <a:gd name="T1" fmla="*/ 5293066 h 5282999"/>
              <a:gd name="T2" fmla="*/ 3534503 w 7992363"/>
              <a:gd name="T3" fmla="*/ 2530756 h 5282999"/>
              <a:gd name="T4" fmla="*/ 5524394 w 7992363"/>
              <a:gd name="T5" fmla="*/ 1225967 h 5282999"/>
              <a:gd name="T6" fmla="*/ 8001330 w 7992363"/>
              <a:gd name="T7" fmla="*/ 143218 h 5282999"/>
              <a:gd name="T8" fmla="*/ 6874193 w 7992363"/>
              <a:gd name="T9" fmla="*/ 4599028 h 5282999"/>
              <a:gd name="T10" fmla="*/ 7695197 w 7992363"/>
              <a:gd name="T11" fmla="*/ 3863339 h 5282999"/>
              <a:gd name="T12" fmla="*/ 7834349 w 7992363"/>
              <a:gd name="T13" fmla="*/ 4321383 h 5282999"/>
              <a:gd name="T14" fmla="*/ 7750860 w 7992363"/>
              <a:gd name="T15" fmla="*/ 4543518 h 52829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92363"/>
              <a:gd name="T25" fmla="*/ 0 h 5282999"/>
              <a:gd name="T26" fmla="*/ 7992363 w 7992363"/>
              <a:gd name="T27" fmla="*/ 5282999 h 52829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92363" h="5282999">
                <a:moveTo>
                  <a:pt x="0" y="5282999"/>
                </a:moveTo>
                <a:cubicBezTo>
                  <a:pt x="1301173" y="4242753"/>
                  <a:pt x="2602346" y="3202508"/>
                  <a:pt x="3519055" y="2525944"/>
                </a:cubicBezTo>
                <a:cubicBezTo>
                  <a:pt x="4435764" y="1849380"/>
                  <a:pt x="4759037" y="1620781"/>
                  <a:pt x="5500255" y="1223617"/>
                </a:cubicBezTo>
                <a:cubicBezTo>
                  <a:pt x="6241473" y="826453"/>
                  <a:pt x="7742382" y="-418147"/>
                  <a:pt x="7966364" y="142962"/>
                </a:cubicBezTo>
                <a:cubicBezTo>
                  <a:pt x="8190346" y="704071"/>
                  <a:pt x="6894945" y="3971435"/>
                  <a:pt x="6844145" y="4590272"/>
                </a:cubicBezTo>
                <a:cubicBezTo>
                  <a:pt x="6793345" y="5209108"/>
                  <a:pt x="7502237" y="3902163"/>
                  <a:pt x="7661564" y="3855981"/>
                </a:cubicBezTo>
                <a:cubicBezTo>
                  <a:pt x="7820891" y="3809799"/>
                  <a:pt x="7790873" y="4200036"/>
                  <a:pt x="7800109" y="4313181"/>
                </a:cubicBezTo>
                <a:cubicBezTo>
                  <a:pt x="7809345" y="4426326"/>
                  <a:pt x="7763163" y="4480589"/>
                  <a:pt x="7716982" y="453485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/>
          <a:p>
            <a:endParaRPr lang="zh-TW" altLang="en-US"/>
          </a:p>
        </p:txBody>
      </p:sp>
      <p:sp>
        <p:nvSpPr>
          <p:cNvPr id="14340" name="手繪多邊形 34"/>
          <p:cNvSpPr>
            <a:spLocks/>
          </p:cNvSpPr>
          <p:nvPr/>
        </p:nvSpPr>
        <p:spPr bwMode="auto">
          <a:xfrm>
            <a:off x="539750" y="636588"/>
            <a:ext cx="6942138" cy="4213225"/>
          </a:xfrm>
          <a:custGeom>
            <a:avLst/>
            <a:gdLst>
              <a:gd name="T0" fmla="*/ 0 w 6941128"/>
              <a:gd name="T1" fmla="*/ 4284534 h 4211782"/>
              <a:gd name="T2" fmla="*/ 1925888 w 6941128"/>
              <a:gd name="T3" fmla="*/ 3763072 h 4211782"/>
              <a:gd name="T4" fmla="*/ 2149179 w 6941128"/>
              <a:gd name="T5" fmla="*/ 2832873 h 4211782"/>
              <a:gd name="T6" fmla="*/ 3447054 w 6941128"/>
              <a:gd name="T7" fmla="*/ 2142267 h 4211782"/>
              <a:gd name="T8" fmla="*/ 4214616 w 6941128"/>
              <a:gd name="T9" fmla="*/ 1902678 h 4211782"/>
              <a:gd name="T10" fmla="*/ 4661199 w 6941128"/>
              <a:gd name="T11" fmla="*/ 789257 h 4211782"/>
              <a:gd name="T12" fmla="*/ 6266096 w 6941128"/>
              <a:gd name="T13" fmla="*/ 211405 h 4211782"/>
              <a:gd name="T14" fmla="*/ 6991803 w 6941128"/>
              <a:gd name="T15" fmla="*/ 0 h 42117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941128"/>
              <a:gd name="T25" fmla="*/ 0 h 4211782"/>
              <a:gd name="T26" fmla="*/ 6941128 w 6941128"/>
              <a:gd name="T27" fmla="*/ 4211782 h 42117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41128" h="4211782">
                <a:moveTo>
                  <a:pt x="0" y="4211782"/>
                </a:moveTo>
                <a:cubicBezTo>
                  <a:pt x="778164" y="4074391"/>
                  <a:pt x="1556328" y="3937000"/>
                  <a:pt x="1911928" y="3699164"/>
                </a:cubicBezTo>
                <a:cubicBezTo>
                  <a:pt x="2267528" y="3461328"/>
                  <a:pt x="1881909" y="3050309"/>
                  <a:pt x="2133600" y="2784764"/>
                </a:cubicBezTo>
                <a:cubicBezTo>
                  <a:pt x="2385291" y="2519219"/>
                  <a:pt x="3080328" y="2258291"/>
                  <a:pt x="3422073" y="2105891"/>
                </a:cubicBezTo>
                <a:cubicBezTo>
                  <a:pt x="3763819" y="1953491"/>
                  <a:pt x="3983182" y="2092037"/>
                  <a:pt x="4184073" y="1870364"/>
                </a:cubicBezTo>
                <a:cubicBezTo>
                  <a:pt x="4384964" y="1648691"/>
                  <a:pt x="4287982" y="1052946"/>
                  <a:pt x="4627418" y="775855"/>
                </a:cubicBezTo>
                <a:cubicBezTo>
                  <a:pt x="4966854" y="498764"/>
                  <a:pt x="5835073" y="337127"/>
                  <a:pt x="6220691" y="207818"/>
                </a:cubicBezTo>
                <a:cubicBezTo>
                  <a:pt x="6606309" y="78509"/>
                  <a:pt x="6773718" y="39254"/>
                  <a:pt x="6941128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/>
          <a:p>
            <a:endParaRPr lang="zh-TW" altLang="en-US"/>
          </a:p>
        </p:txBody>
      </p:sp>
      <p:sp>
        <p:nvSpPr>
          <p:cNvPr id="14341" name="手繪多邊形 38"/>
          <p:cNvSpPr>
            <a:spLocks/>
          </p:cNvSpPr>
          <p:nvPr/>
        </p:nvSpPr>
        <p:spPr bwMode="auto">
          <a:xfrm>
            <a:off x="152400" y="2563813"/>
            <a:ext cx="4641850" cy="2382837"/>
          </a:xfrm>
          <a:custGeom>
            <a:avLst/>
            <a:gdLst>
              <a:gd name="T0" fmla="*/ 0 w 4641273"/>
              <a:gd name="T1" fmla="*/ 2375727 h 2382982"/>
              <a:gd name="T2" fmla="*/ 1951730 w 4641273"/>
              <a:gd name="T3" fmla="*/ 1975186 h 2382982"/>
              <a:gd name="T4" fmla="*/ 2356011 w 4641273"/>
              <a:gd name="T5" fmla="*/ 939259 h 2382982"/>
              <a:gd name="T6" fmla="*/ 3053063 w 4641273"/>
              <a:gd name="T7" fmla="*/ 552482 h 2382982"/>
              <a:gd name="T8" fmla="*/ 4670210 w 4641273"/>
              <a:gd name="T9" fmla="*/ 0 h 23829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1273"/>
              <a:gd name="T16" fmla="*/ 0 h 2382982"/>
              <a:gd name="T17" fmla="*/ 4641273 w 4641273"/>
              <a:gd name="T18" fmla="*/ 2382982 h 23829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1273" h="2382982">
                <a:moveTo>
                  <a:pt x="0" y="2382982"/>
                </a:moveTo>
                <a:cubicBezTo>
                  <a:pt x="774700" y="2302163"/>
                  <a:pt x="1549400" y="2221345"/>
                  <a:pt x="1939636" y="1981200"/>
                </a:cubicBezTo>
                <a:cubicBezTo>
                  <a:pt x="2329872" y="1741055"/>
                  <a:pt x="2159000" y="1179945"/>
                  <a:pt x="2341418" y="942109"/>
                </a:cubicBezTo>
                <a:cubicBezTo>
                  <a:pt x="2523836" y="704273"/>
                  <a:pt x="2650836" y="711200"/>
                  <a:pt x="3034145" y="554182"/>
                </a:cubicBezTo>
                <a:cubicBezTo>
                  <a:pt x="3417454" y="397164"/>
                  <a:pt x="4029363" y="198582"/>
                  <a:pt x="4641273" y="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/>
          <a:p>
            <a:endParaRPr lang="zh-TW" altLang="en-US"/>
          </a:p>
        </p:txBody>
      </p:sp>
      <p:sp>
        <p:nvSpPr>
          <p:cNvPr id="13328" name="Rectangle 6"/>
          <p:cNvSpPr>
            <a:spLocks noChangeArrowheads="1"/>
          </p:cNvSpPr>
          <p:nvPr/>
        </p:nvSpPr>
        <p:spPr bwMode="auto">
          <a:xfrm>
            <a:off x="468313" y="0"/>
            <a:ext cx="867568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>
            <a:norm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kumimoji="0" lang="en-US" altLang="zh-TW" sz="320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04018" y="736601"/>
            <a:ext cx="2884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2400" b="1" u="sng" dirty="0" err="1">
                <a:solidFill>
                  <a:srgbClr val="CC04A1"/>
                </a:solidFill>
                <a:latin typeface="Arial" panose="020B0604020202020204" pitchFamily="34" charset="0"/>
              </a:rPr>
              <a:t>Taisil’s</a:t>
            </a:r>
            <a:r>
              <a:rPr kumimoji="0" lang="en-US" altLang="zh-TW" sz="2400" b="1" u="sng" dirty="0">
                <a:solidFill>
                  <a:srgbClr val="CC04A1"/>
                </a:solidFill>
                <a:latin typeface="Arial" panose="020B0604020202020204" pitchFamily="34" charset="0"/>
              </a:rPr>
              <a:t> History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6200" y="85725"/>
            <a:ext cx="9067800" cy="722313"/>
          </a:xfrm>
        </p:spPr>
        <p:txBody>
          <a:bodyPr/>
          <a:lstStyle/>
          <a:p>
            <a:pPr eaLnBrk="1" hangingPunct="1">
              <a:defRPr/>
            </a:pPr>
            <a:r>
              <a:rPr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Taisil Key Milestone</a:t>
            </a:r>
            <a:endParaRPr lang="zh-TW" altLang="en-US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14345" name="矩形 200"/>
          <p:cNvSpPr>
            <a:spLocks noChangeArrowheads="1"/>
          </p:cNvSpPr>
          <p:nvPr/>
        </p:nvSpPr>
        <p:spPr bwMode="auto">
          <a:xfrm>
            <a:off x="2485231" y="5218908"/>
            <a:ext cx="3435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</a:t>
            </a:r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2014 </a:t>
            </a:r>
          </a:p>
          <a:p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Mar. </a:t>
            </a:r>
            <a:r>
              <a:rPr kumimoji="0" lang="en-US" altLang="zh-TW" b="1" i="1" dirty="0">
                <a:latin typeface="+mn-lt"/>
                <a:ea typeface="MS PGothic" panose="020B0600070205080204" pitchFamily="34" charset="-128"/>
              </a:rPr>
              <a:t>300 Epi  Expansion</a:t>
            </a:r>
          </a:p>
          <a:p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Dec. </a:t>
            </a:r>
            <a:r>
              <a:rPr kumimoji="0" lang="en-US" altLang="zh-TW" b="1" i="1" dirty="0">
                <a:latin typeface="+mn-lt"/>
                <a:ea typeface="MS PGothic" panose="020B0600070205080204" pitchFamily="34" charset="-128"/>
              </a:rPr>
              <a:t>R&amp;D Puller Expansion</a:t>
            </a:r>
            <a:endParaRPr kumimoji="0" lang="en-US" altLang="zh-TW" b="1" dirty="0">
              <a:latin typeface="+mn-lt"/>
              <a:ea typeface="MS PGothic" panose="020B0600070205080204" pitchFamily="34" charset="-128"/>
            </a:endParaRPr>
          </a:p>
        </p:txBody>
      </p:sp>
      <p:cxnSp>
        <p:nvCxnSpPr>
          <p:cNvPr id="14346" name="肘形接點 21"/>
          <p:cNvCxnSpPr>
            <a:cxnSpLocks noChangeShapeType="1"/>
          </p:cNvCxnSpPr>
          <p:nvPr/>
        </p:nvCxnSpPr>
        <p:spPr bwMode="auto">
          <a:xfrm flipV="1">
            <a:off x="611188" y="3789363"/>
            <a:ext cx="3689350" cy="1752600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cxnSp>
      <p:cxnSp>
        <p:nvCxnSpPr>
          <p:cNvPr id="14347" name="肘形接點 23"/>
          <p:cNvCxnSpPr>
            <a:cxnSpLocks noChangeShapeType="1"/>
          </p:cNvCxnSpPr>
          <p:nvPr/>
        </p:nvCxnSpPr>
        <p:spPr bwMode="auto">
          <a:xfrm flipV="1">
            <a:off x="611188" y="4268788"/>
            <a:ext cx="3168650" cy="1584325"/>
          </a:xfrm>
          <a:prstGeom prst="bent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cxnSp>
      <p:cxnSp>
        <p:nvCxnSpPr>
          <p:cNvPr id="14348" name="弧形接點 27"/>
          <p:cNvCxnSpPr>
            <a:cxnSpLocks noChangeShapeType="1"/>
          </p:cNvCxnSpPr>
          <p:nvPr/>
        </p:nvCxnSpPr>
        <p:spPr bwMode="auto">
          <a:xfrm flipV="1">
            <a:off x="1547813" y="4184650"/>
            <a:ext cx="3024187" cy="684213"/>
          </a:xfrm>
          <a:prstGeom prst="curvedConnector3">
            <a:avLst>
              <a:gd name="adj1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4349" name="直線接點 29"/>
          <p:cNvCxnSpPr>
            <a:cxnSpLocks noChangeShapeType="1"/>
          </p:cNvCxnSpPr>
          <p:nvPr/>
        </p:nvCxnSpPr>
        <p:spPr bwMode="auto">
          <a:xfrm flipV="1">
            <a:off x="611188" y="4729163"/>
            <a:ext cx="1655762" cy="5000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4350" name="直線接點 31"/>
          <p:cNvCxnSpPr>
            <a:cxnSpLocks noChangeShapeType="1"/>
          </p:cNvCxnSpPr>
          <p:nvPr/>
        </p:nvCxnSpPr>
        <p:spPr bwMode="auto">
          <a:xfrm flipV="1">
            <a:off x="1763713" y="3246438"/>
            <a:ext cx="2952750" cy="182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351" name="手繪多邊形 35"/>
          <p:cNvSpPr>
            <a:spLocks/>
          </p:cNvSpPr>
          <p:nvPr/>
        </p:nvSpPr>
        <p:spPr bwMode="auto">
          <a:xfrm>
            <a:off x="374650" y="4665663"/>
            <a:ext cx="2074863" cy="654050"/>
          </a:xfrm>
          <a:custGeom>
            <a:avLst/>
            <a:gdLst>
              <a:gd name="T0" fmla="*/ 0 w 2075671"/>
              <a:gd name="T1" fmla="*/ 668569 h 653757"/>
              <a:gd name="T2" fmla="*/ 1752779 w 2075671"/>
              <a:gd name="T3" fmla="*/ 101832 h 653757"/>
              <a:gd name="T4" fmla="*/ 2010941 w 2075671"/>
              <a:gd name="T5" fmla="*/ 2644 h 653757"/>
              <a:gd name="T6" fmla="*/ 0 60000 65536"/>
              <a:gd name="T7" fmla="*/ 0 60000 65536"/>
              <a:gd name="T8" fmla="*/ 0 60000 65536"/>
              <a:gd name="T9" fmla="*/ 0 w 2075671"/>
              <a:gd name="T10" fmla="*/ 0 h 653757"/>
              <a:gd name="T11" fmla="*/ 2075671 w 2075671"/>
              <a:gd name="T12" fmla="*/ 653757 h 653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5671" h="653757">
                <a:moveTo>
                  <a:pt x="0" y="653757"/>
                </a:moveTo>
                <a:lnTo>
                  <a:pt x="1787236" y="99576"/>
                </a:lnTo>
                <a:cubicBezTo>
                  <a:pt x="2128981" y="-8951"/>
                  <a:pt x="2089726" y="-3179"/>
                  <a:pt x="2050472" y="2594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/>
          <a:p>
            <a:endParaRPr lang="zh-TW" altLang="en-US"/>
          </a:p>
        </p:txBody>
      </p:sp>
      <p:sp>
        <p:nvSpPr>
          <p:cNvPr id="14352" name="手繪多邊形 36"/>
          <p:cNvSpPr>
            <a:spLocks/>
          </p:cNvSpPr>
          <p:nvPr/>
        </p:nvSpPr>
        <p:spPr bwMode="auto">
          <a:xfrm>
            <a:off x="442913" y="2906713"/>
            <a:ext cx="4572000" cy="2400300"/>
          </a:xfrm>
          <a:custGeom>
            <a:avLst/>
            <a:gdLst>
              <a:gd name="T0" fmla="*/ 0 w 4571568"/>
              <a:gd name="T1" fmla="*/ 2457984 h 2399137"/>
              <a:gd name="T2" fmla="*/ 1907064 w 4571568"/>
              <a:gd name="T3" fmla="*/ 1861823 h 2399137"/>
              <a:gd name="T4" fmla="*/ 1907064 w 4571568"/>
              <a:gd name="T5" fmla="*/ 1861823 h 2399137"/>
              <a:gd name="T6" fmla="*/ 2018417 w 4571568"/>
              <a:gd name="T7" fmla="*/ 1152104 h 2399137"/>
              <a:gd name="T8" fmla="*/ 2157624 w 4571568"/>
              <a:gd name="T9" fmla="*/ 683689 h 2399137"/>
              <a:gd name="T10" fmla="*/ 2811865 w 4571568"/>
              <a:gd name="T11" fmla="*/ 371413 h 2399137"/>
              <a:gd name="T12" fmla="*/ 3354756 w 4571568"/>
              <a:gd name="T13" fmla="*/ 144302 h 2399137"/>
              <a:gd name="T14" fmla="*/ 3702753 w 4571568"/>
              <a:gd name="T15" fmla="*/ 2351 h 2399137"/>
              <a:gd name="T16" fmla="*/ 4524037 w 4571568"/>
              <a:gd name="T17" fmla="*/ 257856 h 2399137"/>
              <a:gd name="T18" fmla="*/ 4551882 w 4571568"/>
              <a:gd name="T19" fmla="*/ 314632 h 23991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571568"/>
              <a:gd name="T31" fmla="*/ 0 h 2399137"/>
              <a:gd name="T32" fmla="*/ 4571568 w 4571568"/>
              <a:gd name="T33" fmla="*/ 2399137 h 239913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571568" h="2399137">
                <a:moveTo>
                  <a:pt x="0" y="2399137"/>
                </a:moveTo>
                <a:lnTo>
                  <a:pt x="1898073" y="1817246"/>
                </a:lnTo>
                <a:cubicBezTo>
                  <a:pt x="1916546" y="1701792"/>
                  <a:pt x="1967346" y="1316173"/>
                  <a:pt x="2008910" y="1124519"/>
                </a:cubicBezTo>
                <a:cubicBezTo>
                  <a:pt x="2050474" y="932865"/>
                  <a:pt x="2015837" y="794319"/>
                  <a:pt x="2147455" y="667319"/>
                </a:cubicBezTo>
                <a:cubicBezTo>
                  <a:pt x="2279073" y="540319"/>
                  <a:pt x="2600037" y="450264"/>
                  <a:pt x="2798619" y="362519"/>
                </a:cubicBezTo>
                <a:cubicBezTo>
                  <a:pt x="2997201" y="274773"/>
                  <a:pt x="3338946" y="140846"/>
                  <a:pt x="3338946" y="140846"/>
                </a:cubicBezTo>
                <a:cubicBezTo>
                  <a:pt x="3486728" y="80810"/>
                  <a:pt x="3491346" y="-16172"/>
                  <a:pt x="3685310" y="2301"/>
                </a:cubicBezTo>
                <a:cubicBezTo>
                  <a:pt x="3879274" y="20774"/>
                  <a:pt x="4361874" y="200882"/>
                  <a:pt x="4502728" y="251682"/>
                </a:cubicBezTo>
                <a:cubicBezTo>
                  <a:pt x="4643582" y="302482"/>
                  <a:pt x="4523510" y="302483"/>
                  <a:pt x="4530437" y="307101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/>
          <a:p>
            <a:endParaRPr lang="zh-TW" altLang="en-US"/>
          </a:p>
        </p:txBody>
      </p:sp>
      <p:sp>
        <p:nvSpPr>
          <p:cNvPr id="14353" name="手繪多邊形 37"/>
          <p:cNvSpPr>
            <a:spLocks/>
          </p:cNvSpPr>
          <p:nvPr/>
        </p:nvSpPr>
        <p:spPr bwMode="auto">
          <a:xfrm>
            <a:off x="512763" y="4710113"/>
            <a:ext cx="1884362" cy="415925"/>
          </a:xfrm>
          <a:custGeom>
            <a:avLst/>
            <a:gdLst>
              <a:gd name="T0" fmla="*/ 0 w 1884218"/>
              <a:gd name="T1" fmla="*/ 430283 h 415637"/>
              <a:gd name="T2" fmla="*/ 1891422 w 1884218"/>
              <a:gd name="T3" fmla="*/ 0 h 415637"/>
              <a:gd name="T4" fmla="*/ 1891422 w 1884218"/>
              <a:gd name="T5" fmla="*/ 0 h 415637"/>
              <a:gd name="T6" fmla="*/ 0 60000 65536"/>
              <a:gd name="T7" fmla="*/ 0 60000 65536"/>
              <a:gd name="T8" fmla="*/ 0 60000 65536"/>
              <a:gd name="T9" fmla="*/ 0 w 1884218"/>
              <a:gd name="T10" fmla="*/ 0 h 415637"/>
              <a:gd name="T11" fmla="*/ 1884218 w 1884218"/>
              <a:gd name="T12" fmla="*/ 415637 h 415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4218" h="415637">
                <a:moveTo>
                  <a:pt x="0" y="415637"/>
                </a:moveTo>
                <a:lnTo>
                  <a:pt x="18842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/>
          <a:p>
            <a:endParaRPr lang="zh-TW" altLang="en-US"/>
          </a:p>
        </p:txBody>
      </p:sp>
      <p:cxnSp>
        <p:nvCxnSpPr>
          <p:cNvPr id="14354" name="直線單箭頭接點 164"/>
          <p:cNvCxnSpPr>
            <a:cxnSpLocks noChangeShapeType="1"/>
          </p:cNvCxnSpPr>
          <p:nvPr/>
        </p:nvCxnSpPr>
        <p:spPr bwMode="auto">
          <a:xfrm>
            <a:off x="7962900" y="1855788"/>
            <a:ext cx="569913" cy="39687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355" name="矩形 203"/>
          <p:cNvSpPr>
            <a:spLocks noChangeArrowheads="1"/>
          </p:cNvSpPr>
          <p:nvPr/>
        </p:nvSpPr>
        <p:spPr bwMode="auto">
          <a:xfrm>
            <a:off x="4183063" y="5207000"/>
            <a:ext cx="3341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lvl="1"/>
            <a:endParaRPr kumimoji="0" lang="en-US" altLang="zh-TW" sz="24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4356" name="矩形 198"/>
          <p:cNvSpPr>
            <a:spLocks noChangeArrowheads="1"/>
          </p:cNvSpPr>
          <p:nvPr/>
        </p:nvSpPr>
        <p:spPr bwMode="auto">
          <a:xfrm>
            <a:off x="1214438" y="1681163"/>
            <a:ext cx="29638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</a:t>
            </a:r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2004 Feb  </a:t>
            </a:r>
          </a:p>
          <a:p>
            <a:r>
              <a:rPr kumimoji="0" lang="en-US" altLang="zh-TW" b="1" dirty="0">
                <a:latin typeface="+mn-lt"/>
                <a:ea typeface="MS PGothic" panose="020B0600070205080204" pitchFamily="34" charset="-128"/>
              </a:rPr>
              <a:t>MEMC acquire the full  </a:t>
            </a:r>
          </a:p>
          <a:p>
            <a:r>
              <a:rPr kumimoji="0" lang="en-US" altLang="zh-TW" b="1" dirty="0" smtClean="0">
                <a:latin typeface="+mn-lt"/>
                <a:ea typeface="MS PGothic" panose="020B0600070205080204" pitchFamily="34" charset="-128"/>
              </a:rPr>
              <a:t>ownership of </a:t>
            </a:r>
            <a:r>
              <a:rPr kumimoji="0" lang="en-US" altLang="zh-TW" b="1" dirty="0" err="1" smtClean="0">
                <a:latin typeface="+mn-lt"/>
                <a:ea typeface="MS PGothic" panose="020B0600070205080204" pitchFamily="34" charset="-128"/>
              </a:rPr>
              <a:t>Taisil</a:t>
            </a:r>
            <a:endParaRPr kumimoji="0" lang="en-US" altLang="zh-TW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  <p:sp>
        <p:nvSpPr>
          <p:cNvPr id="14357" name="矩形 199"/>
          <p:cNvSpPr>
            <a:spLocks noChangeArrowheads="1"/>
          </p:cNvSpPr>
          <p:nvPr/>
        </p:nvSpPr>
        <p:spPr bwMode="auto">
          <a:xfrm>
            <a:off x="1584325" y="3103563"/>
            <a:ext cx="2005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2005 Aug  </a:t>
            </a:r>
            <a:endParaRPr kumimoji="0" lang="en-US" altLang="zh-TW" b="1" i="1" dirty="0">
              <a:latin typeface="+mn-lt"/>
              <a:ea typeface="MS PGothic" panose="020B0600070205080204" pitchFamily="34" charset="-128"/>
            </a:endParaRPr>
          </a:p>
          <a:p>
            <a:r>
              <a:rPr kumimoji="0" lang="en-US" altLang="zh-TW" b="1" dirty="0">
                <a:latin typeface="+mn-lt"/>
                <a:ea typeface="MS PGothic" panose="020B0600070205080204" pitchFamily="34" charset="-128"/>
              </a:rPr>
              <a:t>300mm Start Up</a:t>
            </a:r>
            <a:r>
              <a:rPr kumimoji="0" lang="en-US" altLang="zh-TW" b="1" dirty="0">
                <a:solidFill>
                  <a:schemeClr val="hlink"/>
                </a:solidFill>
                <a:latin typeface="+mn-lt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4358" name="矩形 204"/>
          <p:cNvSpPr>
            <a:spLocks noChangeArrowheads="1"/>
          </p:cNvSpPr>
          <p:nvPr/>
        </p:nvSpPr>
        <p:spPr bwMode="auto">
          <a:xfrm>
            <a:off x="4098925" y="1411288"/>
            <a:ext cx="16081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1997 Sep </a:t>
            </a:r>
          </a:p>
          <a:p>
            <a:r>
              <a:rPr kumimoji="0" lang="en-US" altLang="zh-TW" b="1" dirty="0">
                <a:latin typeface="+mn-lt"/>
                <a:ea typeface="MS PGothic" panose="020B0600070205080204" pitchFamily="34" charset="-128"/>
              </a:rPr>
              <a:t>1st Epi wafer</a:t>
            </a:r>
          </a:p>
        </p:txBody>
      </p:sp>
      <p:sp>
        <p:nvSpPr>
          <p:cNvPr id="14359" name="矩形 210"/>
          <p:cNvSpPr>
            <a:spLocks noChangeArrowheads="1"/>
          </p:cNvSpPr>
          <p:nvPr/>
        </p:nvSpPr>
        <p:spPr bwMode="auto">
          <a:xfrm>
            <a:off x="7040563" y="1219200"/>
            <a:ext cx="1415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1994 May  </a:t>
            </a:r>
          </a:p>
          <a:p>
            <a:r>
              <a:rPr kumimoji="0" lang="en-US" altLang="zh-TW" b="1" dirty="0">
                <a:latin typeface="+mn-lt"/>
                <a:ea typeface="MS PGothic" panose="020B0600070205080204" pitchFamily="34" charset="-128"/>
              </a:rPr>
              <a:t>JVA signed</a:t>
            </a:r>
          </a:p>
        </p:txBody>
      </p:sp>
      <p:sp>
        <p:nvSpPr>
          <p:cNvPr id="14360" name="矩形 212"/>
          <p:cNvSpPr>
            <a:spLocks noChangeArrowheads="1"/>
          </p:cNvSpPr>
          <p:nvPr/>
        </p:nvSpPr>
        <p:spPr bwMode="auto">
          <a:xfrm>
            <a:off x="5294145" y="2573360"/>
            <a:ext cx="2775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31AF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  1996</a:t>
            </a:r>
          </a:p>
          <a:p>
            <a:r>
              <a:rPr kumimoji="0" lang="en-US" altLang="zh-TW" b="1" i="1" dirty="0">
                <a:solidFill>
                  <a:srgbClr val="031AF1"/>
                </a:solidFill>
                <a:latin typeface="+mn-lt"/>
                <a:ea typeface="MS PGothic" panose="020B0600070205080204" pitchFamily="34" charset="-128"/>
              </a:rPr>
              <a:t>Feb</a:t>
            </a:r>
            <a:r>
              <a:rPr kumimoji="0" lang="en-US" altLang="zh-TW" b="1" i="1" dirty="0">
                <a:solidFill>
                  <a:srgbClr val="AE4845"/>
                </a:solidFill>
                <a:latin typeface="+mn-lt"/>
                <a:ea typeface="MS PGothic" panose="020B0600070205080204" pitchFamily="34" charset="-128"/>
              </a:rPr>
              <a:t>   </a:t>
            </a:r>
            <a:r>
              <a:rPr kumimoji="0" lang="en-US" altLang="zh-TW" b="1" i="1" dirty="0">
                <a:latin typeface="+mn-lt"/>
                <a:ea typeface="MS PGothic" panose="020B0600070205080204" pitchFamily="34" charset="-128"/>
              </a:rPr>
              <a:t>1st 200mm </a:t>
            </a:r>
            <a:r>
              <a:rPr kumimoji="0" lang="en-US" altLang="zh-TW" b="1" i="1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</a:rPr>
              <a:t>ingot</a:t>
            </a:r>
          </a:p>
          <a:p>
            <a:r>
              <a:rPr kumimoji="0" lang="en-US" altLang="zh-TW" b="1" i="1" dirty="0">
                <a:solidFill>
                  <a:srgbClr val="031AF1"/>
                </a:solidFill>
                <a:latin typeface="+mn-lt"/>
                <a:ea typeface="MS PGothic" panose="020B0600070205080204" pitchFamily="34" charset="-128"/>
              </a:rPr>
              <a:t>May</a:t>
            </a:r>
            <a:r>
              <a:rPr kumimoji="0" lang="en-US" altLang="zh-TW" b="1" i="1" dirty="0">
                <a:solidFill>
                  <a:srgbClr val="AE4845"/>
                </a:solidFill>
                <a:latin typeface="+mn-lt"/>
                <a:ea typeface="MS PGothic" panose="020B0600070205080204" pitchFamily="34" charset="-128"/>
              </a:rPr>
              <a:t>  </a:t>
            </a:r>
            <a:r>
              <a:rPr kumimoji="0" lang="en-US" altLang="zh-TW" b="1" i="1" dirty="0">
                <a:latin typeface="+mn-lt"/>
                <a:ea typeface="MS PGothic" panose="020B0600070205080204" pitchFamily="34" charset="-128"/>
              </a:rPr>
              <a:t>1st polished wafer</a:t>
            </a:r>
          </a:p>
        </p:txBody>
      </p:sp>
      <p:cxnSp>
        <p:nvCxnSpPr>
          <p:cNvPr id="14361" name="弧形接點 188"/>
          <p:cNvCxnSpPr>
            <a:cxnSpLocks noChangeShapeType="1"/>
          </p:cNvCxnSpPr>
          <p:nvPr/>
        </p:nvCxnSpPr>
        <p:spPr bwMode="auto">
          <a:xfrm rot="10800000" flipV="1">
            <a:off x="4708527" y="2481263"/>
            <a:ext cx="3113087" cy="2565400"/>
          </a:xfrm>
          <a:prstGeom prst="curvedConnector3">
            <a:avLst>
              <a:gd name="adj1" fmla="val 239125"/>
            </a:avLst>
          </a:prstGeom>
          <a:noFill/>
          <a:ln w="63500" algn="ctr">
            <a:solidFill>
              <a:srgbClr val="333399">
                <a:alpha val="9097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6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2283499"/>
            <a:ext cx="612776" cy="6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56" y="2207637"/>
            <a:ext cx="450480" cy="4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" y="2789875"/>
            <a:ext cx="799465" cy="79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08252"/>
            <a:ext cx="709611" cy="70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向右箭號 2"/>
          <p:cNvSpPr>
            <a:spLocks noChangeArrowheads="1"/>
          </p:cNvSpPr>
          <p:nvPr/>
        </p:nvSpPr>
        <p:spPr bwMode="auto">
          <a:xfrm>
            <a:off x="5018880" y="4969889"/>
            <a:ext cx="639763" cy="152400"/>
          </a:xfrm>
          <a:prstGeom prst="rightArrow">
            <a:avLst>
              <a:gd name="adj1" fmla="val 50000"/>
              <a:gd name="adj2" fmla="val 182299"/>
            </a:avLst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0" rIns="91420" bIns="45710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200" b="1">
              <a:solidFill>
                <a:schemeClr val="bg1"/>
              </a:solidFill>
              <a:latin typeface="Garamond" panose="02020404030301010803" pitchFamily="18" charset="0"/>
              <a:ea typeface="華康勘亭流"/>
              <a:cs typeface="華康勘亭流"/>
            </a:endParaRPr>
          </a:p>
        </p:txBody>
      </p:sp>
      <p:pic>
        <p:nvPicPr>
          <p:cNvPr id="14367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49" y="2139156"/>
            <a:ext cx="517524" cy="5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405" y="4274919"/>
            <a:ext cx="1276351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8" descr="12"/>
          <p:cNvPicPr>
            <a:picLocks noChangeAspect="1" noChangeArrowheads="1"/>
          </p:cNvPicPr>
          <p:nvPr/>
        </p:nvPicPr>
        <p:blipFill>
          <a:blip r:embed="rId7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5146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76" y="4133633"/>
            <a:ext cx="1064987" cy="10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1" name="矩形 200"/>
          <p:cNvSpPr>
            <a:spLocks noChangeArrowheads="1"/>
          </p:cNvSpPr>
          <p:nvPr/>
        </p:nvSpPr>
        <p:spPr bwMode="auto">
          <a:xfrm>
            <a:off x="70644" y="5019895"/>
            <a:ext cx="3435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1" dirty="0">
                <a:solidFill>
                  <a:srgbClr val="0000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  </a:t>
            </a:r>
            <a:r>
              <a:rPr kumimoji="0" lang="en-US" altLang="zh-TW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2009 Oct  </a:t>
            </a:r>
          </a:p>
          <a:p>
            <a:r>
              <a:rPr kumimoji="0" lang="en-US" altLang="zh-TW" b="1" dirty="0">
                <a:latin typeface="+mn-lt"/>
                <a:ea typeface="MS PGothic" panose="020B0600070205080204" pitchFamily="34" charset="-128"/>
              </a:rPr>
              <a:t>Crystal Pulling</a:t>
            </a:r>
          </a:p>
          <a:p>
            <a:r>
              <a:rPr kumimoji="0" lang="en-US" altLang="zh-TW" b="1" dirty="0">
                <a:latin typeface="+mn-lt"/>
                <a:ea typeface="MS PGothic" panose="020B0600070205080204" pitchFamily="34" charset="-128"/>
              </a:rPr>
              <a:t> Expansion </a:t>
            </a:r>
          </a:p>
        </p:txBody>
      </p:sp>
      <p:pic>
        <p:nvPicPr>
          <p:cNvPr id="14372" name="圖片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113463"/>
            <a:ext cx="20748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2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10"/>
          <p:cNvSpPr>
            <a:spLocks noChangeArrowheads="1"/>
          </p:cNvSpPr>
          <p:nvPr/>
        </p:nvSpPr>
        <p:spPr bwMode="auto">
          <a:xfrm>
            <a:off x="368300" y="4840288"/>
            <a:ext cx="2674221" cy="10779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i="1" dirty="0" smtClean="0">
                <a:solidFill>
                  <a:srgbClr val="0000FF"/>
                </a:solidFill>
                <a:latin typeface="+mn-ea"/>
                <a:ea typeface="+mn-ea"/>
              </a:rPr>
              <a:t>2008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May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ISO 14001 Re-certified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Jun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OHSAS 18001 Certified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hlink"/>
                </a:solidFill>
                <a:latin typeface="+mn-ea"/>
                <a:ea typeface="+mn-ea"/>
              </a:rPr>
              <a:t>Nov</a:t>
            </a:r>
            <a:r>
              <a:rPr kumimoji="0" lang="en-US" altLang="zh-TW" sz="16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ISO/TS 16949</a:t>
            </a:r>
            <a:r>
              <a:rPr kumimoji="0" lang="en-US" altLang="zh-TW" sz="1600" dirty="0" smtClean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Renewal</a:t>
            </a:r>
          </a:p>
        </p:txBody>
      </p:sp>
      <p:sp>
        <p:nvSpPr>
          <p:cNvPr id="22533" name="矩形 13"/>
          <p:cNvSpPr>
            <a:spLocks noChangeArrowheads="1"/>
          </p:cNvSpPr>
          <p:nvPr/>
        </p:nvSpPr>
        <p:spPr bwMode="auto">
          <a:xfrm>
            <a:off x="4383088" y="2847975"/>
            <a:ext cx="1825625" cy="585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31AF1"/>
                </a:solidFill>
                <a:latin typeface="+mn-ea"/>
                <a:ea typeface="+mn-ea"/>
              </a:rPr>
              <a:t>2002 Mar  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ISO 14001 Certified</a:t>
            </a:r>
          </a:p>
        </p:txBody>
      </p:sp>
      <p:sp>
        <p:nvSpPr>
          <p:cNvPr id="22534" name="矩形 14"/>
          <p:cNvSpPr>
            <a:spLocks noChangeArrowheads="1"/>
          </p:cNvSpPr>
          <p:nvPr/>
        </p:nvSpPr>
        <p:spPr bwMode="auto">
          <a:xfrm>
            <a:off x="6997700" y="2590800"/>
            <a:ext cx="1720850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1996 Nov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ISO 9002 Certified</a:t>
            </a:r>
          </a:p>
        </p:txBody>
      </p:sp>
      <p:sp>
        <p:nvSpPr>
          <p:cNvPr id="22535" name="矩形 15"/>
          <p:cNvSpPr>
            <a:spLocks noChangeArrowheads="1"/>
          </p:cNvSpPr>
          <p:nvPr/>
        </p:nvSpPr>
        <p:spPr bwMode="auto">
          <a:xfrm>
            <a:off x="5661101" y="1335881"/>
            <a:ext cx="1668463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2000 Apr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QS 9000 Certified</a:t>
            </a:r>
          </a:p>
        </p:txBody>
      </p:sp>
      <p:sp>
        <p:nvSpPr>
          <p:cNvPr id="22536" name="矩形 22"/>
          <p:cNvSpPr>
            <a:spLocks noChangeArrowheads="1"/>
          </p:cNvSpPr>
          <p:nvPr/>
        </p:nvSpPr>
        <p:spPr bwMode="auto">
          <a:xfrm>
            <a:off x="31750" y="2054225"/>
            <a:ext cx="2103438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2005 Nov 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ISO/TS 16949 Renewal</a:t>
            </a:r>
          </a:p>
        </p:txBody>
      </p:sp>
      <p:sp>
        <p:nvSpPr>
          <p:cNvPr id="22537" name="矩形 23"/>
          <p:cNvSpPr>
            <a:spLocks noChangeArrowheads="1"/>
          </p:cNvSpPr>
          <p:nvPr/>
        </p:nvSpPr>
        <p:spPr bwMode="auto">
          <a:xfrm>
            <a:off x="1730375" y="3358145"/>
            <a:ext cx="2079625" cy="585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2006</a:t>
            </a:r>
            <a:r>
              <a:rPr kumimoji="0" lang="en-US" altLang="zh-TW" sz="1600" i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May  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ISO 14001 </a:t>
            </a: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</a:rPr>
              <a:t>Re-certified</a:t>
            </a: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449263" y="0"/>
            <a:ext cx="8694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>
            <a:norm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kumimoji="0" lang="en-US" altLang="zh-TW" sz="3200" dirty="0" smtClean="0">
              <a:solidFill>
                <a:srgbClr val="5959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489" name="Text Box 5"/>
          <p:cNvSpPr txBox="1">
            <a:spLocks noChangeArrowheads="1"/>
          </p:cNvSpPr>
          <p:nvPr/>
        </p:nvSpPr>
        <p:spPr bwMode="auto">
          <a:xfrm>
            <a:off x="365125" y="722313"/>
            <a:ext cx="680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2400" b="1" u="sng" dirty="0">
                <a:solidFill>
                  <a:srgbClr val="CC04A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Qualifications for </a:t>
            </a:r>
            <a:r>
              <a:rPr kumimoji="0" lang="en-US" altLang="zh-TW" sz="2400" b="1" u="sng" dirty="0" err="1">
                <a:solidFill>
                  <a:srgbClr val="CC04A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Quality</a:t>
            </a:r>
            <a:r>
              <a:rPr kumimoji="0" lang="en-US" altLang="zh-TW" sz="2400" b="1" u="sng" dirty="0" err="1">
                <a:solidFill>
                  <a:srgbClr val="CC04A1"/>
                </a:solidFill>
                <a:latin typeface="Arial" panose="020B0604020202020204" pitchFamily="34" charset="0"/>
              </a:rPr>
              <a:t>、</a:t>
            </a:r>
            <a:r>
              <a:rPr kumimoji="0" lang="en-US" altLang="zh-TW" sz="2400" b="1" u="sng" dirty="0" err="1">
                <a:solidFill>
                  <a:srgbClr val="CC04A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ESH</a:t>
            </a:r>
            <a:r>
              <a:rPr kumimoji="0" lang="en-US" altLang="zh-TW" sz="2400" b="1" u="sng" dirty="0">
                <a:solidFill>
                  <a:srgbClr val="CC04A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&amp; EICC</a:t>
            </a:r>
          </a:p>
        </p:txBody>
      </p:sp>
      <p:cxnSp>
        <p:nvCxnSpPr>
          <p:cNvPr id="20490" name="直線接點 4"/>
          <p:cNvCxnSpPr>
            <a:cxnSpLocks noChangeShapeType="1"/>
          </p:cNvCxnSpPr>
          <p:nvPr/>
        </p:nvCxnSpPr>
        <p:spPr bwMode="auto">
          <a:xfrm>
            <a:off x="3768725" y="1827213"/>
            <a:ext cx="155575" cy="49847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直線接點 7"/>
          <p:cNvCxnSpPr>
            <a:cxnSpLocks noChangeShapeType="1"/>
          </p:cNvCxnSpPr>
          <p:nvPr/>
        </p:nvCxnSpPr>
        <p:spPr bwMode="auto">
          <a:xfrm>
            <a:off x="5029200" y="2663825"/>
            <a:ext cx="49213" cy="2587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線接點 4"/>
          <p:cNvCxnSpPr/>
          <p:nvPr/>
        </p:nvCxnSpPr>
        <p:spPr>
          <a:xfrm flipH="1" flipV="1">
            <a:off x="6008688" y="1930400"/>
            <a:ext cx="125412" cy="20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6200" y="92075"/>
            <a:ext cx="9067800" cy="720725"/>
          </a:xfrm>
        </p:spPr>
        <p:txBody>
          <a:bodyPr/>
          <a:lstStyle/>
          <a:p>
            <a:pPr eaLnBrk="1" hangingPunct="1">
              <a:defRPr/>
            </a:pPr>
            <a:r>
              <a:rPr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Taisil Key Milestone</a:t>
            </a:r>
            <a:endParaRPr lang="zh-TW" altLang="en-US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grpSp>
        <p:nvGrpSpPr>
          <p:cNvPr id="20494" name="群組 17"/>
          <p:cNvGrpSpPr>
            <a:grpSpLocks/>
          </p:cNvGrpSpPr>
          <p:nvPr/>
        </p:nvGrpSpPr>
        <p:grpSpPr bwMode="auto">
          <a:xfrm>
            <a:off x="966937" y="2119180"/>
            <a:ext cx="7338861" cy="3279908"/>
            <a:chOff x="762000" y="2071847"/>
            <a:chExt cx="7338861" cy="3279908"/>
          </a:xfrm>
        </p:grpSpPr>
        <p:pic>
          <p:nvPicPr>
            <p:cNvPr id="2050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9" y="2133600"/>
              <a:ext cx="61141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1" y="2111527"/>
              <a:ext cx="480860" cy="48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3921125"/>
              <a:ext cx="987426" cy="987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223" y="2071847"/>
              <a:ext cx="54764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901" y="4395947"/>
              <a:ext cx="1049556" cy="955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1336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2535238"/>
              <a:ext cx="76517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968282"/>
              <a:ext cx="876300" cy="87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5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521" y="4182269"/>
            <a:ext cx="1375158" cy="123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594475" y="3640138"/>
            <a:ext cx="2627313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2014</a:t>
            </a:r>
            <a:r>
              <a:rPr kumimoji="0" lang="en-US" altLang="zh-TW" sz="1600" i="1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dirty="0" smtClean="0">
                <a:solidFill>
                  <a:schemeClr val="hlink"/>
                </a:solidFill>
                <a:latin typeface="+mn-ea"/>
                <a:ea typeface="+mn-ea"/>
              </a:rPr>
              <a:t>Jan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 ISO &amp; OHSAS Re-certified</a:t>
            </a:r>
          </a:p>
        </p:txBody>
      </p:sp>
      <p:pic>
        <p:nvPicPr>
          <p:cNvPr id="204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44" y="4281488"/>
            <a:ext cx="1127482" cy="112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23"/>
          <p:cNvSpPr>
            <a:spLocks noChangeArrowheads="1"/>
          </p:cNvSpPr>
          <p:nvPr/>
        </p:nvSpPr>
        <p:spPr bwMode="auto">
          <a:xfrm>
            <a:off x="3810000" y="3792538"/>
            <a:ext cx="3228975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2012</a:t>
            </a:r>
            <a:r>
              <a:rPr kumimoji="0" lang="zh-TW" altLang="en-US" sz="1600" dirty="0" smtClean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kumimoji="0" lang="en-US" altLang="zh-TW" sz="1600" dirty="0" smtClean="0">
                <a:solidFill>
                  <a:srgbClr val="0000FF"/>
                </a:solidFill>
                <a:latin typeface="+mn-ea"/>
                <a:ea typeface="+mn-ea"/>
              </a:rPr>
              <a:t>Sep </a:t>
            </a:r>
          </a:p>
          <a:p>
            <a:pPr>
              <a:defRPr/>
            </a:pPr>
            <a:r>
              <a:rPr kumimoji="0" lang="en-US" altLang="zh-TW" sz="1600" dirty="0" smtClean="0">
                <a:solidFill>
                  <a:schemeClr val="tx1"/>
                </a:solidFill>
                <a:latin typeface="+mn-ea"/>
                <a:ea typeface="+mn-ea"/>
              </a:rPr>
              <a:t>Application for EICC Membership</a:t>
            </a:r>
          </a:p>
        </p:txBody>
      </p:sp>
      <p:sp>
        <p:nvSpPr>
          <p:cNvPr id="2" name="矩形 1"/>
          <p:cNvSpPr/>
          <p:nvPr/>
        </p:nvSpPr>
        <p:spPr>
          <a:xfrm>
            <a:off x="3400425" y="5084763"/>
            <a:ext cx="4572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1600" b="1" dirty="0">
                <a:solidFill>
                  <a:srgbClr val="0000FF"/>
                </a:solidFill>
                <a:latin typeface="+mn-lt"/>
                <a:ea typeface="+mn-ea"/>
              </a:rPr>
              <a:t>2011 </a:t>
            </a:r>
          </a:p>
          <a:p>
            <a:pPr>
              <a:defRPr/>
            </a:pPr>
            <a:r>
              <a:rPr kumimoji="0" lang="en-US" altLang="zh-TW" sz="1600" b="1" dirty="0">
                <a:solidFill>
                  <a:srgbClr val="0000FF"/>
                </a:solidFill>
                <a:latin typeface="+mn-lt"/>
                <a:ea typeface="+mn-ea"/>
              </a:rPr>
              <a:t>Jan</a:t>
            </a:r>
            <a:r>
              <a:rPr kumimoji="0" lang="en-US" altLang="zh-TW" sz="1600" b="1" dirty="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kumimoji="0" lang="en-US" altLang="zh-TW" sz="1600" b="1" dirty="0">
                <a:latin typeface="+mn-lt"/>
                <a:ea typeface="+mn-ea"/>
              </a:rPr>
              <a:t>ISO 14001  &amp; OHSAS 18001 Re-certified</a:t>
            </a:r>
          </a:p>
          <a:p>
            <a:pPr>
              <a:defRPr/>
            </a:pPr>
            <a:r>
              <a:rPr kumimoji="0" lang="en-US" altLang="zh-TW" sz="1600" b="1" dirty="0">
                <a:solidFill>
                  <a:schemeClr val="hlink"/>
                </a:solidFill>
                <a:latin typeface="+mn-lt"/>
                <a:ea typeface="+mn-ea"/>
              </a:rPr>
              <a:t>Sep</a:t>
            </a:r>
            <a:r>
              <a:rPr kumimoji="0" lang="en-US" altLang="zh-TW" sz="1600" b="1" dirty="0">
                <a:latin typeface="+mn-lt"/>
                <a:ea typeface="+mn-ea"/>
              </a:rPr>
              <a:t> Pass EICC Validated Audit </a:t>
            </a:r>
          </a:p>
          <a:p>
            <a:pPr>
              <a:defRPr/>
            </a:pPr>
            <a:r>
              <a:rPr kumimoji="0" lang="en-US" altLang="zh-TW" sz="1600" b="1" dirty="0">
                <a:solidFill>
                  <a:srgbClr val="0000FF"/>
                </a:solidFill>
                <a:latin typeface="+mn-lt"/>
                <a:ea typeface="+mn-ea"/>
              </a:rPr>
              <a:t>Nov</a:t>
            </a:r>
            <a:r>
              <a:rPr kumimoji="0" lang="en-US" altLang="zh-TW" sz="1600" b="1" dirty="0">
                <a:latin typeface="+mn-lt"/>
                <a:ea typeface="+mn-ea"/>
              </a:rPr>
              <a:t> ISO/TS 16949 Renewal</a:t>
            </a:r>
          </a:p>
        </p:txBody>
      </p:sp>
      <p:sp>
        <p:nvSpPr>
          <p:cNvPr id="4" name="矩形 3"/>
          <p:cNvSpPr/>
          <p:nvPr/>
        </p:nvSpPr>
        <p:spPr>
          <a:xfrm>
            <a:off x="2630488" y="1270000"/>
            <a:ext cx="45720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1600" b="1" dirty="0">
                <a:solidFill>
                  <a:srgbClr val="0000FF"/>
                </a:solidFill>
                <a:latin typeface="+mn-lt"/>
                <a:ea typeface="+mn-ea"/>
              </a:rPr>
              <a:t>2003 Jan  </a:t>
            </a:r>
          </a:p>
          <a:p>
            <a:pPr>
              <a:defRPr/>
            </a:pPr>
            <a:r>
              <a:rPr kumimoji="0" lang="en-US" altLang="zh-TW" sz="1600" b="1" dirty="0">
                <a:latin typeface="+mn-lt"/>
                <a:ea typeface="+mn-ea"/>
              </a:rPr>
              <a:t>ISO/TS 16949 Certified</a:t>
            </a:r>
          </a:p>
        </p:txBody>
      </p:sp>
      <p:cxnSp>
        <p:nvCxnSpPr>
          <p:cNvPr id="20504" name="直線接點 7"/>
          <p:cNvCxnSpPr>
            <a:cxnSpLocks noChangeShapeType="1"/>
          </p:cNvCxnSpPr>
          <p:nvPr/>
        </p:nvCxnSpPr>
        <p:spPr bwMode="auto">
          <a:xfrm>
            <a:off x="4970463" y="5140325"/>
            <a:ext cx="49212" cy="2587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直線接點 4"/>
          <p:cNvCxnSpPr>
            <a:cxnSpLocks noChangeShapeType="1"/>
          </p:cNvCxnSpPr>
          <p:nvPr/>
        </p:nvCxnSpPr>
        <p:spPr bwMode="auto">
          <a:xfrm>
            <a:off x="5514975" y="4281488"/>
            <a:ext cx="176213" cy="22066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06" name="圖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113463"/>
            <a:ext cx="2074862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弧形 9"/>
          <p:cNvSpPr/>
          <p:nvPr/>
        </p:nvSpPr>
        <p:spPr bwMode="auto">
          <a:xfrm>
            <a:off x="7755015" y="2133600"/>
            <a:ext cx="45719" cy="95250"/>
          </a:xfrm>
          <a:prstGeom prst="arc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直線接點 13"/>
          <p:cNvCxnSpPr/>
          <p:nvPr/>
        </p:nvCxnSpPr>
        <p:spPr bwMode="auto">
          <a:xfrm>
            <a:off x="6661009" y="2479321"/>
            <a:ext cx="1188133" cy="5472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 bwMode="auto">
          <a:xfrm>
            <a:off x="5410652" y="2485733"/>
            <a:ext cx="700809" cy="0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 bwMode="auto">
          <a:xfrm flipV="1">
            <a:off x="4542359" y="2512448"/>
            <a:ext cx="253386" cy="14786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 bwMode="auto">
          <a:xfrm flipV="1">
            <a:off x="2827884" y="2628608"/>
            <a:ext cx="1059656" cy="196136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 bwMode="auto">
          <a:xfrm flipV="1">
            <a:off x="1741127" y="3056573"/>
            <a:ext cx="441400" cy="102579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 bwMode="auto">
          <a:xfrm>
            <a:off x="3375890" y="4743692"/>
            <a:ext cx="1259538" cy="127682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37" name="直線接點 14336"/>
          <p:cNvCxnSpPr/>
          <p:nvPr/>
        </p:nvCxnSpPr>
        <p:spPr bwMode="auto">
          <a:xfrm>
            <a:off x="5607126" y="4953000"/>
            <a:ext cx="89618" cy="461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39" name="直線接點 14338"/>
          <p:cNvCxnSpPr/>
          <p:nvPr/>
        </p:nvCxnSpPr>
        <p:spPr bwMode="auto">
          <a:xfrm>
            <a:off x="6784820" y="5008441"/>
            <a:ext cx="612776" cy="30773"/>
          </a:xfrm>
          <a:prstGeom prst="line">
            <a:avLst/>
          </a:pr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手繪多邊形 28"/>
          <p:cNvSpPr/>
          <p:nvPr/>
        </p:nvSpPr>
        <p:spPr bwMode="auto">
          <a:xfrm>
            <a:off x="45286" y="3433763"/>
            <a:ext cx="2507414" cy="1185862"/>
          </a:xfrm>
          <a:custGeom>
            <a:avLst/>
            <a:gdLst>
              <a:gd name="connsiteX0" fmla="*/ 964364 w 2736014"/>
              <a:gd name="connsiteY0" fmla="*/ 0 h 1238250"/>
              <a:gd name="connsiteX1" fmla="*/ 78539 w 2736014"/>
              <a:gd name="connsiteY1" fmla="*/ 542925 h 1238250"/>
              <a:gd name="connsiteX2" fmla="*/ 2736014 w 2736014"/>
              <a:gd name="connsiteY2" fmla="*/ 1238250 h 1238250"/>
              <a:gd name="connsiteX3" fmla="*/ 2736014 w 2736014"/>
              <a:gd name="connsiteY3" fmla="*/ 12382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014" h="1238250">
                <a:moveTo>
                  <a:pt x="964364" y="0"/>
                </a:moveTo>
                <a:cubicBezTo>
                  <a:pt x="373814" y="168275"/>
                  <a:pt x="-216736" y="336550"/>
                  <a:pt x="78539" y="542925"/>
                </a:cubicBezTo>
                <a:cubicBezTo>
                  <a:pt x="373814" y="749300"/>
                  <a:pt x="2736014" y="1238250"/>
                  <a:pt x="2736014" y="1238250"/>
                </a:cubicBezTo>
                <a:lnTo>
                  <a:pt x="2736014" y="1238250"/>
                </a:lnTo>
              </a:path>
            </a:pathLst>
          </a:custGeom>
          <a:ln w="57150">
            <a:solidFill>
              <a:srgbClr val="3333CC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8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線接點 13"/>
          <p:cNvCxnSpPr/>
          <p:nvPr/>
        </p:nvCxnSpPr>
        <p:spPr>
          <a:xfrm flipH="1">
            <a:off x="3709988" y="4860925"/>
            <a:ext cx="528637" cy="5857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投影片編號版面配置區 1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1000" b="1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Page </a:t>
            </a:r>
            <a:fld id="{74E4D45A-5FE4-4CCF-AA41-CDA78ED6F12F}" type="slidenum">
              <a:rPr kumimoji="0" lang="en-US" altLang="zh-TW" sz="1000" b="1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pPr algn="ctr" eaLnBrk="1" hangingPunct="1"/>
              <a:t>7</a:t>
            </a:fld>
            <a:endParaRPr kumimoji="0" lang="en-US" altLang="zh-TW" sz="1000" b="1">
              <a:solidFill>
                <a:schemeClr val="bg1"/>
              </a:solidFill>
              <a:latin typeface="Arial" panose="020B0604020202020204" pitchFamily="34" charset="0"/>
              <a:ea typeface="細明體" panose="02020509000000000000" pitchFamily="49" charset="-12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51631" y="727075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2400" b="1" u="sng" dirty="0">
                <a:solidFill>
                  <a:srgbClr val="CC04A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Awards Received from Customer</a:t>
            </a:r>
          </a:p>
        </p:txBody>
      </p:sp>
      <p:sp>
        <p:nvSpPr>
          <p:cNvPr id="22533" name="矩形 9"/>
          <p:cNvSpPr>
            <a:spLocks noChangeArrowheads="1"/>
          </p:cNvSpPr>
          <p:nvPr/>
        </p:nvSpPr>
        <p:spPr bwMode="auto">
          <a:xfrm>
            <a:off x="336550" y="4494213"/>
            <a:ext cx="2818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2009 Nov</a:t>
            </a:r>
            <a:r>
              <a:rPr kumimoji="0" lang="en-US" altLang="zh-TW" sz="22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kumimoji="0" lang="en-US" altLang="zh-TW" sz="2200" b="1" i="1" dirty="0">
                <a:latin typeface="+mn-lt"/>
                <a:ea typeface="MS PGothic" panose="020B0600070205080204" pitchFamily="34" charset="-128"/>
              </a:rPr>
              <a:t> </a:t>
            </a:r>
            <a:endParaRPr kumimoji="0" lang="en-US" altLang="zh-TW" sz="2000" b="1" i="1" dirty="0">
              <a:latin typeface="+mn-lt"/>
              <a:ea typeface="MS PGothic" panose="020B0600070205080204" pitchFamily="34" charset="-128"/>
            </a:endParaRP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Best Silicon Supplier </a:t>
            </a: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Award from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TSMC</a:t>
            </a:r>
          </a:p>
        </p:txBody>
      </p:sp>
      <p:sp>
        <p:nvSpPr>
          <p:cNvPr id="22534" name="矩形 10"/>
          <p:cNvSpPr>
            <a:spLocks noChangeArrowheads="1"/>
          </p:cNvSpPr>
          <p:nvPr/>
        </p:nvSpPr>
        <p:spPr bwMode="auto">
          <a:xfrm>
            <a:off x="2667000" y="5360988"/>
            <a:ext cx="34353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2010 Jan</a:t>
            </a:r>
            <a:r>
              <a:rPr kumimoji="0" lang="en-US" altLang="zh-TW" sz="22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  </a:t>
            </a:r>
            <a:endParaRPr kumimoji="0" lang="en-US" altLang="zh-TW" sz="2000" b="1" i="1" dirty="0">
              <a:solidFill>
                <a:srgbClr val="0000FF"/>
              </a:solidFill>
              <a:latin typeface="+mn-lt"/>
              <a:ea typeface="MS PGothic" panose="020B0600070205080204" pitchFamily="34" charset="-128"/>
            </a:endParaRPr>
          </a:p>
          <a:p>
            <a:r>
              <a:rPr kumimoji="0" lang="en-US" altLang="zh-TW" sz="2000" b="1" dirty="0" err="1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Inotera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Outstanding </a:t>
            </a: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Supplier Award</a:t>
            </a:r>
          </a:p>
        </p:txBody>
      </p:sp>
      <p:sp>
        <p:nvSpPr>
          <p:cNvPr id="22535" name="矩形 12"/>
          <p:cNvSpPr>
            <a:spLocks noChangeArrowheads="1"/>
          </p:cNvSpPr>
          <p:nvPr/>
        </p:nvSpPr>
        <p:spPr bwMode="auto">
          <a:xfrm>
            <a:off x="4910138" y="1092200"/>
            <a:ext cx="384271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2000 Jul</a:t>
            </a:r>
            <a:r>
              <a:rPr kumimoji="0" lang="en-US" altLang="zh-TW" sz="22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  </a:t>
            </a:r>
            <a:endParaRPr kumimoji="0" lang="en-US" altLang="zh-TW" sz="2000" b="1" i="1" dirty="0">
              <a:solidFill>
                <a:srgbClr val="0000FF"/>
              </a:solidFill>
              <a:latin typeface="+mn-lt"/>
              <a:ea typeface="MS PGothic" panose="020B0600070205080204" pitchFamily="34" charset="-128"/>
            </a:endParaRP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Outstanding Silicon Supplier  </a:t>
            </a: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Award from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UMC </a:t>
            </a:r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certified</a:t>
            </a:r>
            <a:r>
              <a:rPr kumimoji="0" lang="en-US" altLang="zh-TW" sz="2200" b="1" dirty="0">
                <a:latin typeface="+mn-lt"/>
                <a:ea typeface="MS PGothic" panose="020B0600070205080204" pitchFamily="34" charset="-128"/>
              </a:rPr>
              <a:t>   </a:t>
            </a:r>
          </a:p>
          <a:p>
            <a:r>
              <a:rPr kumimoji="0" lang="en-US" altLang="zh-TW" sz="2200" b="1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</a:rPr>
              <a:t>for 3 years.</a:t>
            </a:r>
          </a:p>
        </p:txBody>
      </p:sp>
      <p:sp>
        <p:nvSpPr>
          <p:cNvPr id="22536" name="矩形 13"/>
          <p:cNvSpPr>
            <a:spLocks noChangeArrowheads="1"/>
          </p:cNvSpPr>
          <p:nvPr/>
        </p:nvSpPr>
        <p:spPr bwMode="auto">
          <a:xfrm>
            <a:off x="2843213" y="2344738"/>
            <a:ext cx="3968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2002</a:t>
            </a:r>
          </a:p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Apr</a:t>
            </a:r>
            <a:r>
              <a:rPr kumimoji="0" lang="en-US" altLang="zh-TW" sz="22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kumimoji="0" lang="en-US" altLang="zh-TW" sz="2200" b="1" i="1" dirty="0">
                <a:solidFill>
                  <a:schemeClr val="hlink"/>
                </a:solidFill>
                <a:latin typeface="+mn-lt"/>
                <a:ea typeface="MS PGothic" panose="020B0600070205080204" pitchFamily="34" charset="-128"/>
              </a:rPr>
              <a:t>  </a:t>
            </a:r>
            <a:r>
              <a:rPr kumimoji="0" lang="en-US" altLang="zh-TW" sz="20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Receive “Ship to Stock” </a:t>
            </a:r>
          </a:p>
          <a:p>
            <a:r>
              <a:rPr kumimoji="0" lang="en-US" altLang="zh-TW" sz="20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         Certificate from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TSMC</a:t>
            </a:r>
          </a:p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Sep</a:t>
            </a:r>
            <a:r>
              <a:rPr kumimoji="0" lang="en-US" altLang="zh-TW" sz="2200" b="1" i="1" dirty="0">
                <a:solidFill>
                  <a:schemeClr val="hlink"/>
                </a:solidFill>
                <a:latin typeface="+mn-lt"/>
                <a:ea typeface="MS PGothic" panose="020B0600070205080204" pitchFamily="34" charset="-128"/>
              </a:rPr>
              <a:t>   </a:t>
            </a:r>
            <a:r>
              <a:rPr kumimoji="0" lang="en-US" altLang="zh-TW" sz="20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Best Silicon Supplier</a:t>
            </a:r>
          </a:p>
          <a:p>
            <a:r>
              <a:rPr kumimoji="0" lang="en-US" altLang="zh-TW" sz="20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           Award from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TSMC</a:t>
            </a:r>
            <a:endParaRPr kumimoji="0" lang="en-US" altLang="zh-TW" sz="20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</p:txBody>
      </p:sp>
      <p:cxnSp>
        <p:nvCxnSpPr>
          <p:cNvPr id="22537" name="弧形接點 2"/>
          <p:cNvCxnSpPr>
            <a:cxnSpLocks noChangeShapeType="1"/>
          </p:cNvCxnSpPr>
          <p:nvPr/>
        </p:nvCxnSpPr>
        <p:spPr bwMode="auto">
          <a:xfrm rot="10800000" flipV="1">
            <a:off x="5291107" y="2355849"/>
            <a:ext cx="3113087" cy="2565400"/>
          </a:xfrm>
          <a:prstGeom prst="curvedConnector3">
            <a:avLst>
              <a:gd name="adj1" fmla="val 239125"/>
            </a:avLst>
          </a:prstGeom>
          <a:noFill/>
          <a:ln w="63500" algn="ctr">
            <a:solidFill>
              <a:srgbClr val="3333CC">
                <a:alpha val="90979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20913"/>
            <a:ext cx="447674" cy="4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81" y="4011914"/>
            <a:ext cx="885032" cy="88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799"/>
            <a:ext cx="64469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86" y="3259137"/>
            <a:ext cx="749301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AutoShape 24"/>
          <p:cNvSpPr>
            <a:spLocks noChangeArrowheads="1"/>
          </p:cNvSpPr>
          <p:nvPr/>
        </p:nvSpPr>
        <p:spPr bwMode="auto">
          <a:xfrm>
            <a:off x="6237287" y="4868863"/>
            <a:ext cx="1555750" cy="152400"/>
          </a:xfrm>
          <a:prstGeom prst="rightArrow">
            <a:avLst>
              <a:gd name="adj1" fmla="val 50000"/>
              <a:gd name="adj2" fmla="val 62479"/>
            </a:avLst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0" lang="zh-TW" altLang="en-US" sz="2400" b="1">
              <a:solidFill>
                <a:srgbClr val="3333CC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25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2" y="4256781"/>
            <a:ext cx="1023907" cy="102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矩形 9"/>
          <p:cNvSpPr>
            <a:spLocks noChangeArrowheads="1"/>
          </p:cNvSpPr>
          <p:nvPr/>
        </p:nvSpPr>
        <p:spPr bwMode="auto">
          <a:xfrm>
            <a:off x="5565775" y="5246688"/>
            <a:ext cx="2818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2012 Nov</a:t>
            </a:r>
            <a:r>
              <a:rPr kumimoji="0" lang="en-US" altLang="zh-TW" sz="22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kumimoji="0" lang="en-US" altLang="zh-TW" sz="2200" b="1" i="1" dirty="0">
                <a:latin typeface="+mn-lt"/>
                <a:ea typeface="MS PGothic" panose="020B0600070205080204" pitchFamily="34" charset="-128"/>
              </a:rPr>
              <a:t> </a:t>
            </a:r>
            <a:endParaRPr kumimoji="0" lang="en-US" altLang="zh-TW" sz="2000" b="1" i="1" dirty="0">
              <a:latin typeface="+mn-lt"/>
              <a:ea typeface="MS PGothic" panose="020B0600070205080204" pitchFamily="34" charset="-128"/>
            </a:endParaRP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Best Silicon Supplier </a:t>
            </a: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Award from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TSMC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6738938" y="2017713"/>
            <a:ext cx="314325" cy="268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1639888" y="4813300"/>
            <a:ext cx="341312" cy="174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5895975" y="5087938"/>
            <a:ext cx="211138" cy="101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76200" y="115887"/>
            <a:ext cx="9067800" cy="722313"/>
          </a:xfrm>
        </p:spPr>
        <p:txBody>
          <a:bodyPr/>
          <a:lstStyle/>
          <a:p>
            <a:pPr eaLnBrk="1" hangingPunct="1">
              <a:defRPr/>
            </a:pPr>
            <a:r>
              <a:rPr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Taisil Key Milestone</a:t>
            </a:r>
            <a:endParaRPr lang="zh-TW" altLang="en-US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pic>
        <p:nvPicPr>
          <p:cNvPr id="2255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4212428"/>
            <a:ext cx="1081088" cy="107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矩形 9"/>
          <p:cNvSpPr>
            <a:spLocks noChangeArrowheads="1"/>
          </p:cNvSpPr>
          <p:nvPr/>
        </p:nvSpPr>
        <p:spPr bwMode="auto">
          <a:xfrm>
            <a:off x="6281738" y="3552825"/>
            <a:ext cx="28184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0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2013 Dec</a:t>
            </a:r>
            <a:r>
              <a:rPr kumimoji="0" lang="en-US" altLang="zh-TW" sz="2200" b="1" i="1" dirty="0">
                <a:solidFill>
                  <a:srgbClr val="0000FF"/>
                </a:solidFill>
                <a:latin typeface="+mn-lt"/>
                <a:ea typeface="MS PGothic" panose="020B0600070205080204" pitchFamily="34" charset="-128"/>
              </a:rPr>
              <a:t> </a:t>
            </a:r>
            <a:r>
              <a:rPr kumimoji="0" lang="en-US" altLang="zh-TW" sz="2200" b="1" i="1" dirty="0">
                <a:latin typeface="+mn-lt"/>
                <a:ea typeface="MS PGothic" panose="020B0600070205080204" pitchFamily="34" charset="-128"/>
              </a:rPr>
              <a:t> </a:t>
            </a:r>
            <a:endParaRPr kumimoji="0" lang="en-US" altLang="zh-TW" sz="2000" b="1" i="1" dirty="0">
              <a:latin typeface="+mn-lt"/>
              <a:ea typeface="MS PGothic" panose="020B0600070205080204" pitchFamily="34" charset="-128"/>
            </a:endParaRP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Best Silicon Supplier </a:t>
            </a:r>
          </a:p>
          <a:p>
            <a:r>
              <a:rPr kumimoji="0" lang="en-US" altLang="zh-TW" sz="2000" b="1" dirty="0">
                <a:latin typeface="+mn-lt"/>
                <a:ea typeface="MS PGothic" panose="020B0600070205080204" pitchFamily="34" charset="-128"/>
              </a:rPr>
              <a:t>Award from </a:t>
            </a:r>
            <a:r>
              <a:rPr kumimoji="0" lang="en-US" altLang="zh-TW" sz="2000" b="1" dirty="0">
                <a:solidFill>
                  <a:srgbClr val="FF0000"/>
                </a:solidFill>
                <a:latin typeface="+mn-lt"/>
                <a:ea typeface="MS PGothic" panose="020B0600070205080204" pitchFamily="34" charset="-128"/>
              </a:rPr>
              <a:t>TSMC</a:t>
            </a:r>
          </a:p>
        </p:txBody>
      </p:sp>
      <p:pic>
        <p:nvPicPr>
          <p:cNvPr id="2255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000" y="4476975"/>
            <a:ext cx="1174150" cy="11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圖片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6184900"/>
            <a:ext cx="187483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7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701" y="361950"/>
            <a:ext cx="8820472" cy="721571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Arial" panose="020B0604020202020204" pitchFamily="34" charset="0"/>
              </a:rPr>
              <a:t>Customers</a:t>
            </a:r>
            <a:br>
              <a:rPr lang="en-US" altLang="zh-TW" dirty="0">
                <a:latin typeface="Arial" panose="020B0604020202020204" pitchFamily="34" charset="0"/>
              </a:rPr>
            </a:br>
            <a:endParaRPr lang="zh-TW" altLang="en-US" dirty="0"/>
          </a:p>
        </p:txBody>
      </p:sp>
      <p:pic>
        <p:nvPicPr>
          <p:cNvPr id="5" name="Picture 2" descr="silicon-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34" y="2153709"/>
            <a:ext cx="4949856" cy="27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31980" y="1315289"/>
            <a:ext cx="1706748" cy="69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3200" dirty="0">
                <a:solidFill>
                  <a:srgbClr val="000099"/>
                </a:solidFill>
              </a:rPr>
              <a:t>台積電</a:t>
            </a:r>
          </a:p>
        </p:txBody>
      </p:sp>
      <p:pic>
        <p:nvPicPr>
          <p:cNvPr id="8" name="Picture 7" descr="tsm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39" y="1221956"/>
            <a:ext cx="1150039" cy="7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20498" y="1898091"/>
            <a:ext cx="1528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solidFill>
                  <a:srgbClr val="000099"/>
                </a:solidFill>
              </a:rPr>
              <a:t>世界先進</a:t>
            </a:r>
          </a:p>
        </p:txBody>
      </p:sp>
      <p:pic>
        <p:nvPicPr>
          <p:cNvPr id="10" name="Picture 12" descr="V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" y="1550841"/>
            <a:ext cx="659508" cy="77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6534189" y="3001913"/>
            <a:ext cx="2217738" cy="684728"/>
            <a:chOff x="3600" y="1070"/>
            <a:chExt cx="1397" cy="365"/>
          </a:xfrm>
        </p:grpSpPr>
        <p:pic>
          <p:nvPicPr>
            <p:cNvPr id="12" name="Picture 9" descr="UMC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119"/>
              <a:ext cx="73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367" y="1070"/>
              <a:ext cx="6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3200" dirty="0">
                  <a:solidFill>
                    <a:srgbClr val="000099"/>
                  </a:solidFill>
                </a:rPr>
                <a:t>聯電</a:t>
              </a: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328019" y="4740496"/>
            <a:ext cx="1579563" cy="565292"/>
            <a:chOff x="576" y="2550"/>
            <a:chExt cx="995" cy="452"/>
          </a:xfrm>
        </p:grpSpPr>
        <p:pic>
          <p:nvPicPr>
            <p:cNvPr id="15" name="Picture 18" descr="psc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92"/>
              <a:ext cx="516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002" y="2550"/>
              <a:ext cx="569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TW" altLang="en-US" sz="2800" dirty="0">
                  <a:solidFill>
                    <a:srgbClr val="000099"/>
                  </a:solidFill>
                </a:rPr>
                <a:t>力晶</a:t>
              </a:r>
            </a:p>
          </p:txBody>
        </p:sp>
      </p:grp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645555"/>
              </p:ext>
            </p:extLst>
          </p:nvPr>
        </p:nvGraphicFramePr>
        <p:xfrm>
          <a:off x="462534" y="5660803"/>
          <a:ext cx="83630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PhotoImpact" r:id="rId9" imgW="494976" imgH="342676" progId="">
                  <p:embed/>
                </p:oleObj>
              </mc:Choice>
              <mc:Fallback>
                <p:oleObj name="PhotoImpact" r:id="rId9" imgW="494976" imgH="3426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34" y="5660803"/>
                        <a:ext cx="83630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1250347" y="5660803"/>
            <a:ext cx="996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dirty="0">
                <a:solidFill>
                  <a:srgbClr val="000099"/>
                </a:solidFill>
              </a:rPr>
              <a:t>南亞</a:t>
            </a:r>
          </a:p>
        </p:txBody>
      </p: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2277464" y="5185726"/>
            <a:ext cx="2147228" cy="586545"/>
            <a:chOff x="1728" y="3696"/>
            <a:chExt cx="1396" cy="365"/>
          </a:xfrm>
        </p:grpSpPr>
        <p:pic>
          <p:nvPicPr>
            <p:cNvPr id="23" name="Picture 2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696"/>
              <a:ext cx="8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496" y="3696"/>
              <a:ext cx="6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3200" dirty="0">
                  <a:solidFill>
                    <a:srgbClr val="000099"/>
                  </a:solidFill>
                </a:rPr>
                <a:t>瑞晶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6570701" y="3773779"/>
            <a:ext cx="2273300" cy="684301"/>
            <a:chOff x="1200" y="3375"/>
            <a:chExt cx="1432" cy="384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063" y="3375"/>
              <a:ext cx="56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TW" altLang="en-US" sz="2800" dirty="0">
                  <a:solidFill>
                    <a:srgbClr val="000099"/>
                  </a:solidFill>
                </a:rPr>
                <a:t>旺宏</a:t>
              </a:r>
            </a:p>
          </p:txBody>
        </p:sp>
        <p:pic>
          <p:nvPicPr>
            <p:cNvPr id="27" name="Picture 22" descr="mxi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" t="20000" r="78999" b="20000"/>
            <a:stretch>
              <a:fillRect/>
            </a:stretch>
          </p:blipFill>
          <p:spPr bwMode="auto">
            <a:xfrm>
              <a:off x="1200" y="3408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6303080" y="4596755"/>
            <a:ext cx="1776556" cy="456125"/>
            <a:chOff x="3696" y="2832"/>
            <a:chExt cx="1570" cy="426"/>
          </a:xfrm>
        </p:grpSpPr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4608" y="2832"/>
              <a:ext cx="658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TW" altLang="en-US" sz="2400" dirty="0">
                  <a:solidFill>
                    <a:srgbClr val="000099"/>
                  </a:solidFill>
                </a:rPr>
                <a:t>華邦</a:t>
              </a:r>
            </a:p>
          </p:txBody>
        </p:sp>
        <p:pic>
          <p:nvPicPr>
            <p:cNvPr id="30" name="Picture 26" descr="winbond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28"/>
              <a:ext cx="91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89827" y="1390132"/>
            <a:ext cx="2162037" cy="714346"/>
          </a:xfrm>
          <a:prstGeom prst="rect">
            <a:avLst/>
          </a:prstGeom>
        </p:spPr>
      </p:pic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7929933" y="1702776"/>
            <a:ext cx="1528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99"/>
                </a:solidFill>
              </a:rPr>
              <a:t>三星</a:t>
            </a:r>
            <a:endParaRPr lang="zh-TW" altLang="en-US" sz="3200" dirty="0">
              <a:solidFill>
                <a:srgbClr val="000099"/>
              </a:solidFill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761" y="3029166"/>
            <a:ext cx="1543924" cy="700864"/>
          </a:xfrm>
          <a:prstGeom prst="rect">
            <a:avLst/>
          </a:prstGeom>
        </p:spPr>
      </p:pic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499914" y="3633647"/>
            <a:ext cx="1528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99"/>
                </a:solidFill>
              </a:rPr>
              <a:t>英特</a:t>
            </a:r>
            <a:r>
              <a:rPr lang="zh-TW" altLang="en-US" sz="3200" dirty="0">
                <a:solidFill>
                  <a:srgbClr val="000099"/>
                </a:solidFill>
              </a:rPr>
              <a:t>爾</a:t>
            </a: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3550" y="5322300"/>
            <a:ext cx="2105730" cy="488200"/>
          </a:xfrm>
          <a:prstGeom prst="rect">
            <a:avLst/>
          </a:prstGeom>
        </p:spPr>
      </p:pic>
      <p:sp>
        <p:nvSpPr>
          <p:cNvPr id="35" name="Rectangle 13"/>
          <p:cNvSpPr>
            <a:spLocks noChangeArrowheads="1"/>
          </p:cNvSpPr>
          <p:nvPr/>
        </p:nvSpPr>
        <p:spPr bwMode="auto">
          <a:xfrm>
            <a:off x="7571493" y="5285541"/>
            <a:ext cx="1528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3200" dirty="0" smtClean="0">
                <a:solidFill>
                  <a:srgbClr val="000099"/>
                </a:solidFill>
              </a:rPr>
              <a:t>東</a:t>
            </a:r>
            <a:r>
              <a:rPr lang="zh-TW" altLang="en-US" sz="3200" dirty="0">
                <a:solidFill>
                  <a:srgbClr val="000099"/>
                </a:solidFill>
              </a:rPr>
              <a:t>芝</a:t>
            </a:r>
          </a:p>
        </p:txBody>
      </p:sp>
    </p:spTree>
    <p:extLst>
      <p:ext uri="{BB962C8B-B14F-4D97-AF65-F5344CB8AC3E}">
        <p14:creationId xmlns:p14="http://schemas.microsoft.com/office/powerpoint/2010/main" val="10609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完善的健康保險制度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員工旅遊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zh-TW" altLang="en-US" sz="2400" dirty="0"/>
              <a:t>每年免費定期健康檢查及專業醫護人員健康諮詢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豐富的社團活動及特約廠商</a:t>
            </a:r>
            <a:endParaRPr lang="en-US" altLang="zh-TW" sz="2400" dirty="0"/>
          </a:p>
          <a:p>
            <a:pPr>
              <a:lnSpc>
                <a:spcPct val="150000"/>
              </a:lnSpc>
            </a:pPr>
            <a:r>
              <a:rPr lang="zh-TW" altLang="en-US" sz="2400" dirty="0"/>
              <a:t>免費員工停車場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提供完整在職教育訓練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婚</a:t>
            </a:r>
            <a:r>
              <a:rPr lang="zh-TW" altLang="en-US" sz="2400" dirty="0" smtClean="0"/>
              <a:t>、喪</a:t>
            </a:r>
            <a:r>
              <a:rPr lang="zh-TW" altLang="en-US" sz="2400" dirty="0"/>
              <a:t>、</a:t>
            </a:r>
            <a:r>
              <a:rPr lang="zh-TW" altLang="en-US" sz="2400" dirty="0" smtClean="0"/>
              <a:t>喜慶、生育及</a:t>
            </a:r>
            <a:r>
              <a:rPr lang="zh-TW" altLang="en-US" sz="2400" dirty="0"/>
              <a:t>住院</a:t>
            </a:r>
            <a:r>
              <a:rPr lang="zh-TW" altLang="en-US" sz="2400" dirty="0" smtClean="0"/>
              <a:t>傷殘等福利</a:t>
            </a:r>
            <a:r>
              <a:rPr lang="zh-TW" altLang="en-US" sz="2400" dirty="0"/>
              <a:t>金</a:t>
            </a:r>
          </a:p>
          <a:p>
            <a:pPr>
              <a:lnSpc>
                <a:spcPct val="150000"/>
              </a:lnSpc>
            </a:pPr>
            <a:r>
              <a:rPr lang="zh-TW" altLang="en-US" sz="2400" dirty="0"/>
              <a:t>設有員工餐廳並享有餐費補助 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 bwMode="auto">
          <a:xfrm>
            <a:off x="443551" y="115141"/>
            <a:ext cx="8820472" cy="72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TW" kern="0" dirty="0" smtClean="0"/>
              <a:t>Welfare</a:t>
            </a:r>
            <a:endParaRPr lang="en-US" altLang="zh-TW" kern="0" dirty="0"/>
          </a:p>
        </p:txBody>
      </p:sp>
    </p:spTree>
    <p:extLst>
      <p:ext uri="{BB962C8B-B14F-4D97-AF65-F5344CB8AC3E}">
        <p14:creationId xmlns:p14="http://schemas.microsoft.com/office/powerpoint/2010/main" val="42548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Edison New Template Apr 2013">
  <a:themeElements>
    <a:clrScheme name="MEMC 2010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EMC 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MC 2010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SunEdison New Template Apr 2013</Template>
  <TotalTime>384</TotalTime>
  <Words>634</Words>
  <Application>Microsoft Office PowerPoint</Application>
  <PresentationFormat>如螢幕大小 (4:3)</PresentationFormat>
  <Paragraphs>135</Paragraphs>
  <Slides>14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7" baseType="lpstr">
      <vt:lpstr>MS PGothic</vt:lpstr>
      <vt:lpstr>細明體</vt:lpstr>
      <vt:lpstr>華康勘亭流</vt:lpstr>
      <vt:lpstr>新細明體</vt:lpstr>
      <vt:lpstr>Arial</vt:lpstr>
      <vt:lpstr>Arial Narrow</vt:lpstr>
      <vt:lpstr>Calibri</vt:lpstr>
      <vt:lpstr>Garamond</vt:lpstr>
      <vt:lpstr>Georgia</vt:lpstr>
      <vt:lpstr>Times New Roman</vt:lpstr>
      <vt:lpstr>Wingdings</vt:lpstr>
      <vt:lpstr>SunEdison New Template Apr 2013</vt:lpstr>
      <vt:lpstr>PhotoImpact</vt:lpstr>
      <vt:lpstr>中德電子材料股份有限公司 Taisil Electronic Materials Corp. </vt:lpstr>
      <vt:lpstr>Introduction</vt:lpstr>
      <vt:lpstr>SunEdison SEMI Manufacturing Locations</vt:lpstr>
      <vt:lpstr>Taisil’s Location</vt:lpstr>
      <vt:lpstr>Taisil Key Milestone</vt:lpstr>
      <vt:lpstr>Taisil Key Milestone</vt:lpstr>
      <vt:lpstr>Taisil Key Milestone</vt:lpstr>
      <vt:lpstr>Customers </vt:lpstr>
      <vt:lpstr>PowerPoint 簡報</vt:lpstr>
      <vt:lpstr>Taisil’s Award</vt:lpstr>
      <vt:lpstr>Recruiting─2016 RD Substitute Services</vt:lpstr>
      <vt:lpstr>Recruiting─2016 RD Substitute Services</vt:lpstr>
      <vt:lpstr>Contact window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Culture Transformation</dc:title>
  <dc:creator>William Lechten</dc:creator>
  <cp:lastModifiedBy>Chloe Chang</cp:lastModifiedBy>
  <cp:revision>137</cp:revision>
  <dcterms:created xsi:type="dcterms:W3CDTF">2013-10-24T18:23:54Z</dcterms:created>
  <dcterms:modified xsi:type="dcterms:W3CDTF">2015-12-22T02:26:47Z</dcterms:modified>
</cp:coreProperties>
</file>